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1611" r:id="rId2"/>
    <p:sldId id="1613" r:id="rId3"/>
    <p:sldId id="1626" r:id="rId4"/>
    <p:sldId id="1616" r:id="rId5"/>
    <p:sldId id="1614" r:id="rId6"/>
    <p:sldId id="1618" r:id="rId7"/>
    <p:sldId id="1643" r:id="rId8"/>
    <p:sldId id="1615" r:id="rId9"/>
    <p:sldId id="1649" r:id="rId10"/>
    <p:sldId id="1617" r:id="rId11"/>
    <p:sldId id="1650" r:id="rId12"/>
    <p:sldId id="1622" r:id="rId13"/>
    <p:sldId id="1651" r:id="rId14"/>
    <p:sldId id="1627" r:id="rId15"/>
    <p:sldId id="1652" r:id="rId16"/>
    <p:sldId id="1648" r:id="rId17"/>
    <p:sldId id="1665" r:id="rId18"/>
    <p:sldId id="1666" r:id="rId19"/>
    <p:sldId id="1664" r:id="rId20"/>
    <p:sldId id="1671" r:id="rId21"/>
    <p:sldId id="1667" r:id="rId22"/>
    <p:sldId id="1670" r:id="rId23"/>
    <p:sldId id="1662" r:id="rId24"/>
    <p:sldId id="1673" r:id="rId25"/>
    <p:sldId id="1674" r:id="rId26"/>
    <p:sldId id="1663" r:id="rId27"/>
    <p:sldId id="1628" r:id="rId28"/>
    <p:sldId id="1619" r:id="rId29"/>
    <p:sldId id="1653" r:id="rId30"/>
    <p:sldId id="1629" r:id="rId31"/>
    <p:sldId id="1654" r:id="rId32"/>
    <p:sldId id="1630" r:id="rId33"/>
    <p:sldId id="1621" r:id="rId34"/>
    <p:sldId id="1638" r:id="rId35"/>
    <p:sldId id="1640" r:id="rId36"/>
    <p:sldId id="1655" r:id="rId37"/>
    <p:sldId id="1656" r:id="rId38"/>
    <p:sldId id="1641" r:id="rId39"/>
    <p:sldId id="1675" r:id="rId40"/>
    <p:sldId id="1676" r:id="rId41"/>
    <p:sldId id="1633" r:id="rId42"/>
    <p:sldId id="1634" r:id="rId43"/>
    <p:sldId id="1642" r:id="rId44"/>
    <p:sldId id="1637" r:id="rId4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rene Valencia Badillo" initials="IVB" lastIdx="1" clrIdx="0">
    <p:extLst>
      <p:ext uri="{19B8F6BF-5375-455C-9EA6-DF929625EA0E}">
        <p15:presenceInfo xmlns:p15="http://schemas.microsoft.com/office/powerpoint/2012/main" userId="S::i.valencia@clerprem.com.mx::9ae2cc40-0794-448f-9f67-99a3b825084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17" autoAdjust="0"/>
    <p:restoredTop sz="95380" autoAdjust="0"/>
  </p:normalViewPr>
  <p:slideViewPr>
    <p:cSldViewPr snapToGrid="0">
      <p:cViewPr varScale="1">
        <p:scale>
          <a:sx n="72" d="100"/>
          <a:sy n="7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CE47B6-7E48-4FE6-A645-C6163CC22AAE}" type="datetimeFigureOut">
              <a:rPr lang="es-MX" smtClean="0"/>
              <a:t>23/10/2022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BFE817-0CDD-4D22-B506-00360DFD4188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96395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6322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56C65C-0E39-412C-AEF5-034FE7052210}" type="slidenum"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6322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23838" y="808038"/>
            <a:ext cx="7185026" cy="4041775"/>
          </a:xfrm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A6468D0-E675-4FC7-905B-7D5EC39D4A5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61072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6322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56C65C-0E39-412C-AEF5-034FE7052210}" type="slidenum"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6322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23838" y="808038"/>
            <a:ext cx="7185026" cy="4041775"/>
          </a:xfrm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A6468D0-E675-4FC7-905B-7D5EC39D4A5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004755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6322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56C65C-0E39-412C-AEF5-034FE7052210}" type="slidenum"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6322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23838" y="808038"/>
            <a:ext cx="7185026" cy="4041775"/>
          </a:xfrm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A6468D0-E675-4FC7-905B-7D5EC39D4A5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37358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6322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56C65C-0E39-412C-AEF5-034FE7052210}" type="slidenum"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6322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23838" y="808038"/>
            <a:ext cx="7185026" cy="4041775"/>
          </a:xfrm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A6468D0-E675-4FC7-905B-7D5EC39D4A5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318119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6322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56C65C-0E39-412C-AEF5-034FE7052210}" type="slidenum"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6322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23838" y="808038"/>
            <a:ext cx="7185026" cy="4041775"/>
          </a:xfrm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A6468D0-E675-4FC7-905B-7D5EC39D4A5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0411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6322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56C65C-0E39-412C-AEF5-034FE7052210}" type="slidenum"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6322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23838" y="808038"/>
            <a:ext cx="7185026" cy="4041775"/>
          </a:xfrm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A6468D0-E675-4FC7-905B-7D5EC39D4A5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238432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6322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56C65C-0E39-412C-AEF5-034FE7052210}" type="slidenum"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6322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23838" y="808038"/>
            <a:ext cx="7185026" cy="4041775"/>
          </a:xfrm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A6468D0-E675-4FC7-905B-7D5EC39D4A5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165634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6322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56C65C-0E39-412C-AEF5-034FE7052210}" type="slidenum"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6322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23838" y="808038"/>
            <a:ext cx="7185026" cy="4041775"/>
          </a:xfrm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A6468D0-E675-4FC7-905B-7D5EC39D4A5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284455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6322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56C65C-0E39-412C-AEF5-034FE7052210}" type="slidenum"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6322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23838" y="808038"/>
            <a:ext cx="7185026" cy="4041775"/>
          </a:xfrm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A6468D0-E675-4FC7-905B-7D5EC39D4A5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594205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6322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56C65C-0E39-412C-AEF5-034FE7052210}" type="slidenum"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6322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23838" y="808038"/>
            <a:ext cx="7185026" cy="4041775"/>
          </a:xfrm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A6468D0-E675-4FC7-905B-7D5EC39D4A5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223580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6322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56C65C-0E39-412C-AEF5-034FE7052210}" type="slidenum"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6322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23838" y="808038"/>
            <a:ext cx="7185026" cy="4041775"/>
          </a:xfrm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A6468D0-E675-4FC7-905B-7D5EC39D4A5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50156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6322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56C65C-0E39-412C-AEF5-034FE7052210}" type="slidenum"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6322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23838" y="808038"/>
            <a:ext cx="7185026" cy="4041775"/>
          </a:xfrm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A6468D0-E675-4FC7-905B-7D5EC39D4A5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209261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6322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56C65C-0E39-412C-AEF5-034FE7052210}" type="slidenum"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6322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23838" y="808038"/>
            <a:ext cx="7185026" cy="4041775"/>
          </a:xfrm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A6468D0-E675-4FC7-905B-7D5EC39D4A5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991460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6322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56C65C-0E39-412C-AEF5-034FE7052210}" type="slidenum"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6322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23838" y="808038"/>
            <a:ext cx="7185026" cy="4041775"/>
          </a:xfrm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A6468D0-E675-4FC7-905B-7D5EC39D4A5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72036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6322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56C65C-0E39-412C-AEF5-034FE7052210}" type="slidenum"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6322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23838" y="808038"/>
            <a:ext cx="7185026" cy="4041775"/>
          </a:xfrm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A6468D0-E675-4FC7-905B-7D5EC39D4A5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411157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6322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56C65C-0E39-412C-AEF5-034FE7052210}" type="slidenum"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6322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23838" y="808038"/>
            <a:ext cx="7185026" cy="4041775"/>
          </a:xfrm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A6468D0-E675-4FC7-905B-7D5EC39D4A5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123430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6322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56C65C-0E39-412C-AEF5-034FE7052210}" type="slidenum"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6322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23838" y="808038"/>
            <a:ext cx="7185026" cy="4041775"/>
          </a:xfrm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A6468D0-E675-4FC7-905B-7D5EC39D4A5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92161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6322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56C65C-0E39-412C-AEF5-034FE7052210}" type="slidenum"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6322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23838" y="808038"/>
            <a:ext cx="7185026" cy="4041775"/>
          </a:xfrm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A6468D0-E675-4FC7-905B-7D5EC39D4A5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404048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6322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56C65C-0E39-412C-AEF5-034FE7052210}" type="slidenum"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6322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23838" y="808038"/>
            <a:ext cx="7185026" cy="4041775"/>
          </a:xfrm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A6468D0-E675-4FC7-905B-7D5EC39D4A5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347384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6322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56C65C-0E39-412C-AEF5-034FE7052210}" type="slidenum"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6322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23838" y="808038"/>
            <a:ext cx="7185026" cy="4041775"/>
          </a:xfrm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A6468D0-E675-4FC7-905B-7D5EC39D4A5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8034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6322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56C65C-0E39-412C-AEF5-034FE7052210}" type="slidenum"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6322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23838" y="808038"/>
            <a:ext cx="7185026" cy="4041775"/>
          </a:xfrm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A6468D0-E675-4FC7-905B-7D5EC39D4A5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082936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6322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56C65C-0E39-412C-AEF5-034FE7052210}" type="slidenum"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6322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23838" y="808038"/>
            <a:ext cx="7185026" cy="4041775"/>
          </a:xfrm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A6468D0-E675-4FC7-905B-7D5EC39D4A5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84265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6322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56C65C-0E39-412C-AEF5-034FE7052210}" type="slidenum"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6322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23838" y="808038"/>
            <a:ext cx="7185026" cy="4041775"/>
          </a:xfrm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A6468D0-E675-4FC7-905B-7D5EC39D4A5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506287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6322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56C65C-0E39-412C-AEF5-034FE7052210}" type="slidenum"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6322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23838" y="808038"/>
            <a:ext cx="7185026" cy="4041775"/>
          </a:xfrm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A6468D0-E675-4FC7-905B-7D5EC39D4A5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40143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6322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56C65C-0E39-412C-AEF5-034FE7052210}" type="slidenum"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6322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23838" y="808038"/>
            <a:ext cx="7185026" cy="4041775"/>
          </a:xfrm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A6468D0-E675-4FC7-905B-7D5EC39D4A5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484896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6322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56C65C-0E39-412C-AEF5-034FE7052210}" type="slidenum"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6322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23838" y="808038"/>
            <a:ext cx="7185026" cy="4041775"/>
          </a:xfrm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A6468D0-E675-4FC7-905B-7D5EC39D4A5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995418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6322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56C65C-0E39-412C-AEF5-034FE7052210}" type="slidenum"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6322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23838" y="808038"/>
            <a:ext cx="7185026" cy="4041775"/>
          </a:xfrm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A6468D0-E675-4FC7-905B-7D5EC39D4A5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529256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6322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56C65C-0E39-412C-AEF5-034FE7052210}" type="slidenum"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6322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23838" y="808038"/>
            <a:ext cx="7185026" cy="4041775"/>
          </a:xfrm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A6468D0-E675-4FC7-905B-7D5EC39D4A5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403772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6322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56C65C-0E39-412C-AEF5-034FE7052210}" type="slidenum"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6322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23838" y="808038"/>
            <a:ext cx="7185026" cy="4041775"/>
          </a:xfrm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A6468D0-E675-4FC7-905B-7D5EC39D4A5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760984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6322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56C65C-0E39-412C-AEF5-034FE7052210}" type="slidenum"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6322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23838" y="808038"/>
            <a:ext cx="7185026" cy="4041775"/>
          </a:xfrm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A6468D0-E675-4FC7-905B-7D5EC39D4A5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800338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6322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56C65C-0E39-412C-AEF5-034FE7052210}" type="slidenum"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6322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23838" y="808038"/>
            <a:ext cx="7185026" cy="4041775"/>
          </a:xfrm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A6468D0-E675-4FC7-905B-7D5EC39D4A5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762298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6322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56C65C-0E39-412C-AEF5-034FE7052210}" type="slidenum"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6322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23838" y="808038"/>
            <a:ext cx="7185026" cy="4041775"/>
          </a:xfrm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A6468D0-E675-4FC7-905B-7D5EC39D4A5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838110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6322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56C65C-0E39-412C-AEF5-034FE7052210}" type="slidenum"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6322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23838" y="808038"/>
            <a:ext cx="7185026" cy="4041775"/>
          </a:xfrm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A6468D0-E675-4FC7-905B-7D5EC39D4A5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05297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6322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56C65C-0E39-412C-AEF5-034FE7052210}" type="slidenum"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6322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23838" y="808038"/>
            <a:ext cx="7185026" cy="4041775"/>
          </a:xfrm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A6468D0-E675-4FC7-905B-7D5EC39D4A5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474185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6322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56C65C-0E39-412C-AEF5-034FE7052210}" type="slidenum"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6322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23838" y="808038"/>
            <a:ext cx="7185026" cy="4041775"/>
          </a:xfrm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A6468D0-E675-4FC7-905B-7D5EC39D4A5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276555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6322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56C65C-0E39-412C-AEF5-034FE7052210}" type="slidenum"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6322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23838" y="808038"/>
            <a:ext cx="7185026" cy="4041775"/>
          </a:xfrm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A6468D0-E675-4FC7-905B-7D5EC39D4A5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51702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6322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56C65C-0E39-412C-AEF5-034FE7052210}" type="slidenum"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6322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23838" y="808038"/>
            <a:ext cx="7185026" cy="4041775"/>
          </a:xfrm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A6468D0-E675-4FC7-905B-7D5EC39D4A5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541966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6322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56C65C-0E39-412C-AEF5-034FE7052210}" type="slidenum"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6322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23838" y="808038"/>
            <a:ext cx="7185026" cy="4041775"/>
          </a:xfrm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A6468D0-E675-4FC7-905B-7D5EC39D4A5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785678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6322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56C65C-0E39-412C-AEF5-034FE7052210}" type="slidenum"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6322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23838" y="808038"/>
            <a:ext cx="7185026" cy="4041775"/>
          </a:xfrm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A6468D0-E675-4FC7-905B-7D5EC39D4A5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39985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6322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56C65C-0E39-412C-AEF5-034FE7052210}" type="slidenum"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6322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23838" y="808038"/>
            <a:ext cx="7185026" cy="4041775"/>
          </a:xfrm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A6468D0-E675-4FC7-905B-7D5EC39D4A5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87076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6322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56C65C-0E39-412C-AEF5-034FE7052210}" type="slidenum"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6322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23838" y="808038"/>
            <a:ext cx="7185026" cy="4041775"/>
          </a:xfrm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A6468D0-E675-4FC7-905B-7D5EC39D4A5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46478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6322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56C65C-0E39-412C-AEF5-034FE7052210}" type="slidenum"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6322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23838" y="808038"/>
            <a:ext cx="7185026" cy="4041775"/>
          </a:xfrm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A6468D0-E675-4FC7-905B-7D5EC39D4A5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97314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6322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56C65C-0E39-412C-AEF5-034FE7052210}" type="slidenum"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6322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23838" y="808038"/>
            <a:ext cx="7185026" cy="4041775"/>
          </a:xfrm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A6468D0-E675-4FC7-905B-7D5EC39D4A5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95496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6322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56C65C-0E39-412C-AEF5-034FE7052210}" type="slidenum"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6322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23838" y="808038"/>
            <a:ext cx="7185026" cy="4041775"/>
          </a:xfrm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A6468D0-E675-4FC7-905B-7D5EC39D4A5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93959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7CCB72-DD81-40ED-AE0D-020F940D5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9B8A5EC-DB8E-433C-94F2-A42FF318BD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56372F0-E593-4C24-A0D8-88FB5E779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2D62F-3EEB-4E8F-8706-8D417E712A6C}" type="datetimeFigureOut">
              <a:rPr lang="es-MX" smtClean="0"/>
              <a:t>23/10/2022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E80C6FA-D574-4E2C-AB48-C8359810A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EA4DAA-CD9F-4C74-9856-8C758329A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8A6-8C91-4BE4-8171-AA0C1627E744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05300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B106E7-489F-4982-A7C9-B2FC3E43B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C510077-E7CF-4E4B-9190-9608A9FCB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1ED5F83-4E7B-4E79-97EE-B28075F47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2D62F-3EEB-4E8F-8706-8D417E712A6C}" type="datetimeFigureOut">
              <a:rPr lang="es-MX" smtClean="0"/>
              <a:t>23/10/2022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66C84DF-982F-4474-A431-07E9CCD49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00647C-F6EB-4D64-BAC2-E83766BFD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8A6-8C91-4BE4-8171-AA0C1627E744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86856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9918F2B-99FD-40EC-A9F7-0720BF200D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B28D228-F043-46CE-95EA-2D9D8C6ED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65CCDD7-86DE-4532-BD59-673777533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2D62F-3EEB-4E8F-8706-8D417E712A6C}" type="datetimeFigureOut">
              <a:rPr lang="es-MX" smtClean="0"/>
              <a:t>23/10/2022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C472FF1-EDA3-4A2E-9304-26258D5D6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C1DFD6-D2E3-424C-A3CA-E7342CF8B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8A6-8C91-4BE4-8171-AA0C1627E744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26562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38AB1C-83A1-4B90-AEAE-B2FD0B1DF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C1A899-B47C-4A34-AD85-AA4BFF4DE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E5EA45F-460B-48D5-9DA1-7A7F600F0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2D62F-3EEB-4E8F-8706-8D417E712A6C}" type="datetimeFigureOut">
              <a:rPr lang="es-MX" smtClean="0"/>
              <a:t>23/10/2022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3F0A99-A65B-4D49-957D-AAB34FAAA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6B03015-EE9C-41B2-980A-33296F4FA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8A6-8C91-4BE4-8171-AA0C1627E744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39598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740ED8-A2F0-4E0C-8326-108741C31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56F0A5-916B-43C0-A941-A8A327D75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C8407C5-5361-4AE4-A418-542E3E6CB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2D62F-3EEB-4E8F-8706-8D417E712A6C}" type="datetimeFigureOut">
              <a:rPr lang="es-MX" smtClean="0"/>
              <a:t>23/10/2022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A0A4CF-9C92-4EA5-AF61-ADCCF2F12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93F738-C24A-4107-BB2D-792E5D35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8A6-8C91-4BE4-8171-AA0C1627E744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66454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82B209-DA80-4AF7-B959-EEC94716D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1E99BA-20C0-4B7A-B835-E5394B9A18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1880675-04DB-4594-BA89-93FFE9B746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D6F41BC-AE97-4670-82D2-C7F8A703F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2D62F-3EEB-4E8F-8706-8D417E712A6C}" type="datetimeFigureOut">
              <a:rPr lang="es-MX" smtClean="0"/>
              <a:t>23/10/2022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CCAAD46-9676-4E6D-8195-9D3D3A10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8476675-7CD8-481E-9976-141DC4877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8A6-8C91-4BE4-8171-AA0C1627E744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83836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4C4B88-C441-4B01-BB93-D7E7E68BC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FB2313-0C50-470E-B3A0-1207D3633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70C2AE2-C0B7-4EE3-94D6-40465341D5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807F3F8-CCDF-4797-808F-70E1054BD0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BAB7809-905D-4ADA-A263-F787E20A92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EFD2F5E-32F8-49BB-8696-0F816AB09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2D62F-3EEB-4E8F-8706-8D417E712A6C}" type="datetimeFigureOut">
              <a:rPr lang="es-MX" smtClean="0"/>
              <a:t>23/10/2022</a:t>
            </a:fld>
            <a:endParaRPr lang="es-MX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A1B9DCF-BE2E-4AA2-A95C-C87DB5B17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D7617C8-017F-4747-AB8C-A71FA481C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8A6-8C91-4BE4-8171-AA0C1627E744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19607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A7849A-41FF-4804-91E6-37FE1AEFA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EC12539-6137-4A28-9CC6-D314C0A64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2D62F-3EEB-4E8F-8706-8D417E712A6C}" type="datetimeFigureOut">
              <a:rPr lang="es-MX" smtClean="0"/>
              <a:t>23/10/2022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744364E-6C10-411D-BB1E-3E85E80AB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599A585-DF22-4714-B6D8-6B8CB804D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8A6-8C91-4BE4-8171-AA0C1627E744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35937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B5514A4-A4B1-4890-A78A-3423B7802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2D62F-3EEB-4E8F-8706-8D417E712A6C}" type="datetimeFigureOut">
              <a:rPr lang="es-MX" smtClean="0"/>
              <a:t>23/10/2022</a:t>
            </a:fld>
            <a:endParaRPr lang="es-MX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7D32F8F-B366-4252-A41B-49F0192FA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1E897F7-E152-41BB-8FFD-88C2A638C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8A6-8C91-4BE4-8171-AA0C1627E744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18650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4B5E6-28BE-4E7E-8AFC-F6CD97BCA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04E1F5-098D-45E1-BDC0-76101A975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EB1A4C5-5A16-4EFC-B47D-DBB4B65BC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43C1320-ED15-4F44-8231-BA972B3CB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2D62F-3EEB-4E8F-8706-8D417E712A6C}" type="datetimeFigureOut">
              <a:rPr lang="es-MX" smtClean="0"/>
              <a:t>23/10/2022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35C71F1-A9F8-4CC9-B336-4201F7E4B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34AF0A8-CF83-45C4-B300-49303DC43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8A6-8C91-4BE4-8171-AA0C1627E744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01236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882254-C22A-4CD8-9833-6F4618441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8181AE1-EDAE-4130-9F92-3EA3F22BE5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9128C6A-973F-4B4A-989F-9E8A79B6DC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050BB64-B9DA-4E86-B686-0107C06F2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2D62F-3EEB-4E8F-8706-8D417E712A6C}" type="datetimeFigureOut">
              <a:rPr lang="es-MX" smtClean="0"/>
              <a:t>23/10/2022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BB9EB3D-0CBB-4674-BC18-42B715767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53C1600-17D6-4939-B152-FC98D813D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F8A6-8C91-4BE4-8171-AA0C1627E744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1113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908ECD0-E514-4C71-A302-F1249A14E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666A83A-9A4F-499B-8608-893490326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A24669-A3B9-4013-B27B-32903216DC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2D62F-3EEB-4E8F-8706-8D417E712A6C}" type="datetimeFigureOut">
              <a:rPr lang="es-MX" smtClean="0"/>
              <a:t>23/10/2022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D8EAE3-6D58-4287-A1AB-5A8D0BBD2B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4D53969-70DC-40B0-BE39-0CC5E3FD21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7AF8A6-8C91-4BE4-8171-AA0C1627E744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82548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1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hyperlink" Target="mailto:peys02.tlx01940@imss.gob.mx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jpe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jpe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jpe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jpeg"/><Relationship Id="rId5" Type="http://schemas.openxmlformats.org/officeDocument/2006/relationships/image" Target="../media/image43.jpe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jpe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jpe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64.png"/><Relationship Id="rId7" Type="http://schemas.openxmlformats.org/officeDocument/2006/relationships/image" Target="../media/image6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jpe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.jpe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.jpe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jpe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0" name="Picture 2" descr="sfondosott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4" y="6"/>
            <a:ext cx="12190354" cy="148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E5AAA9D-4187-4B74-A51F-5AB37F501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A503-D8B1-47F9-A32D-EF83212BB4B1}" type="slidenum">
              <a:rPr lang="es-MX" smtClean="0"/>
              <a:t>1</a:t>
            </a:fld>
            <a:endParaRPr lang="es-MX" dirty="0"/>
          </a:p>
        </p:txBody>
      </p:sp>
      <p:pic>
        <p:nvPicPr>
          <p:cNvPr id="8" name="Picture 3" descr="Logo">
            <a:extLst>
              <a:ext uri="{FF2B5EF4-FFF2-40B4-BE49-F238E27FC236}">
                <a16:creationId xmlns:a16="http://schemas.microsoft.com/office/drawing/2014/main" id="{90419C02-5014-431E-9B3F-820F1A994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9851662" y="-42571"/>
            <a:ext cx="2169326" cy="125592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DE236FF3-BB92-44C2-A436-586127E0B5FC}"/>
              </a:ext>
            </a:extLst>
          </p:cNvPr>
          <p:cNvSpPr txBox="1">
            <a:spLocks/>
          </p:cNvSpPr>
          <p:nvPr/>
        </p:nvSpPr>
        <p:spPr>
          <a:xfrm>
            <a:off x="1275728" y="-945763"/>
            <a:ext cx="9422752" cy="38556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CONOCIMIENTOS BÁSICOS DE LA LEY FEDERAL DEL TRABAJO</a:t>
            </a:r>
          </a:p>
        </p:txBody>
      </p:sp>
      <p:pic>
        <p:nvPicPr>
          <p:cNvPr id="20482" name="Picture 2" descr="De Leyes, Reglamentos, Decretos y reglas de carácter general para fines  fiscales - Soy Conta">
            <a:extLst>
              <a:ext uri="{FF2B5EF4-FFF2-40B4-BE49-F238E27FC236}">
                <a16:creationId xmlns:a16="http://schemas.microsoft.com/office/drawing/2014/main" id="{31066DCE-97A6-40EB-8D64-F6448D84D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564" y="3078359"/>
            <a:ext cx="8598916" cy="316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669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0" name="Picture 2" descr="sfondosott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90354" cy="148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E5AAA9D-4187-4B74-A51F-5AB37F501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A503-D8B1-47F9-A32D-EF83212BB4B1}" type="slidenum">
              <a:rPr lang="es-MX" smtClean="0"/>
              <a:t>10</a:t>
            </a:fld>
            <a:endParaRPr lang="es-MX" dirty="0"/>
          </a:p>
        </p:txBody>
      </p:sp>
      <p:pic>
        <p:nvPicPr>
          <p:cNvPr id="8" name="Picture 3" descr="Logo">
            <a:extLst>
              <a:ext uri="{FF2B5EF4-FFF2-40B4-BE49-F238E27FC236}">
                <a16:creationId xmlns:a16="http://schemas.microsoft.com/office/drawing/2014/main" id="{90419C02-5014-431E-9B3F-820F1A994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9851662" y="-42571"/>
            <a:ext cx="2169326" cy="125592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7AAB320-D17C-4D31-8F50-8C4C562FC047}"/>
              </a:ext>
            </a:extLst>
          </p:cNvPr>
          <p:cNvSpPr txBox="1"/>
          <p:nvPr/>
        </p:nvSpPr>
        <p:spPr>
          <a:xfrm>
            <a:off x="454762" y="1221115"/>
            <a:ext cx="918874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2200" b="1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I. </a:t>
            </a:r>
            <a:r>
              <a:rPr lang="es-ES" sz="2200" b="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El 1o. de enero;</a:t>
            </a:r>
          </a:p>
          <a:p>
            <a:pPr algn="l"/>
            <a:r>
              <a:rPr lang="es-ES" sz="2200" b="1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II. </a:t>
            </a:r>
            <a:r>
              <a:rPr lang="es-ES" sz="2200" b="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El primer lunes de febrero en conmemoración del 5 de febrero;</a:t>
            </a:r>
          </a:p>
          <a:p>
            <a:pPr algn="l"/>
            <a:r>
              <a:rPr lang="es-ES" sz="2200" b="1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III. </a:t>
            </a:r>
            <a:r>
              <a:rPr lang="es-ES" sz="2200" b="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El tercer lunes de marzo en conmemoración del 21 de marzo;</a:t>
            </a:r>
          </a:p>
          <a:p>
            <a:pPr algn="l"/>
            <a:r>
              <a:rPr lang="es-ES" sz="2200" b="1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IV. </a:t>
            </a:r>
            <a:r>
              <a:rPr lang="es-ES" sz="2200" b="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El 1o. de mayo;</a:t>
            </a:r>
          </a:p>
          <a:p>
            <a:pPr algn="l"/>
            <a:r>
              <a:rPr lang="es-ES" sz="2200" b="1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V. </a:t>
            </a:r>
            <a:r>
              <a:rPr lang="es-ES" sz="2200" b="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El 16 de septiembre;</a:t>
            </a:r>
          </a:p>
          <a:p>
            <a:pPr algn="l"/>
            <a:r>
              <a:rPr lang="es-ES" sz="2200" b="1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VI. </a:t>
            </a:r>
            <a:r>
              <a:rPr lang="es-ES" sz="2200" b="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El tercer lunes de noviembre en conmemoración del 20 de noviembre;</a:t>
            </a:r>
          </a:p>
          <a:p>
            <a:pPr algn="l"/>
            <a:r>
              <a:rPr lang="es-ES" sz="2200" b="1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VII. </a:t>
            </a:r>
            <a:r>
              <a:rPr lang="es-ES" sz="2200" b="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El 1o. de diciembre de cada seis años, cuando corresponda a la transmisión del Poder </a:t>
            </a:r>
            <a:r>
              <a:rPr lang="es-MX" sz="2200" b="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Ejecutivo Federal;</a:t>
            </a:r>
          </a:p>
          <a:p>
            <a:pPr algn="l"/>
            <a:r>
              <a:rPr lang="es-ES" sz="2200" b="1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VIII. </a:t>
            </a:r>
            <a:r>
              <a:rPr lang="es-ES" sz="2200" b="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El 25 de diciembre, y</a:t>
            </a:r>
          </a:p>
          <a:p>
            <a:pPr algn="l"/>
            <a:r>
              <a:rPr lang="es-ES" sz="2200" b="1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IX. </a:t>
            </a:r>
            <a:r>
              <a:rPr lang="es-ES" sz="2200" b="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El que determinen las leyes federales y locales electorales, en el caso de elecciones ordinarias,</a:t>
            </a:r>
            <a:r>
              <a:rPr lang="es-MX" sz="2200" b="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para efectuar la jornada electoral</a:t>
            </a:r>
            <a:r>
              <a:rPr lang="es-MX" sz="2200" b="0" i="0" u="none" strike="noStrike" baseline="0" dirty="0">
                <a:latin typeface="Arial" panose="020B0604020202020204" pitchFamily="34" charset="0"/>
              </a:rPr>
              <a:t>.</a:t>
            </a:r>
            <a:endParaRPr lang="es-ES" sz="2200" b="0" i="0" u="none" strike="noStrike" baseline="0" dirty="0">
              <a:latin typeface="Arial" panose="020B0604020202020204" pitchFamily="34" charset="0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10571A7F-B8EC-448B-BF9F-273855F2AF24}"/>
              </a:ext>
            </a:extLst>
          </p:cNvPr>
          <p:cNvSpPr txBox="1">
            <a:spLocks/>
          </p:cNvSpPr>
          <p:nvPr/>
        </p:nvSpPr>
        <p:spPr>
          <a:xfrm>
            <a:off x="562897" y="202297"/>
            <a:ext cx="8972479" cy="81652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dirty="0">
                <a:solidFill>
                  <a:srgbClr val="002060"/>
                </a:solidFill>
                <a:latin typeface="Arial Nova" panose="020B0504020202020204" pitchFamily="34" charset="0"/>
              </a:rPr>
              <a:t>Capítulo III.- Días de Descanso Obligatorio</a:t>
            </a:r>
          </a:p>
        </p:txBody>
      </p:sp>
      <p:pic>
        <p:nvPicPr>
          <p:cNvPr id="6146" name="Picture 2" descr="Feriados y días no laborables del año 2021 en Perú | Semana Santa | PERU |  GESTIÓN">
            <a:extLst>
              <a:ext uri="{FF2B5EF4-FFF2-40B4-BE49-F238E27FC236}">
                <a16:creationId xmlns:a16="http://schemas.microsoft.com/office/drawing/2014/main" id="{FE19A22D-34C2-4297-A8A0-7449F604A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611" y="1422137"/>
            <a:ext cx="3216377" cy="214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8063D20-1B4E-4D0F-8E5D-017273A3FDCC}"/>
              </a:ext>
            </a:extLst>
          </p:cNvPr>
          <p:cNvSpPr txBox="1"/>
          <p:nvPr/>
        </p:nvSpPr>
        <p:spPr>
          <a:xfrm>
            <a:off x="1240791" y="5648464"/>
            <a:ext cx="98578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000" dirty="0">
                <a:latin typeface="Arial" panose="020B0604020202020204" pitchFamily="34" charset="0"/>
              </a:rPr>
              <a:t>Si prestan servicios en su día de descanso obligatorio  t</a:t>
            </a:r>
            <a:r>
              <a:rPr lang="es-ES" sz="2000" b="0" i="0" u="none" strike="noStrike" baseline="0" dirty="0">
                <a:latin typeface="Arial" panose="020B0604020202020204" pitchFamily="34" charset="0"/>
              </a:rPr>
              <a:t>endrán derecho a un </a:t>
            </a:r>
            <a:r>
              <a:rPr lang="es-ES" sz="2000" b="1" i="1" strike="noStrike" baseline="0" dirty="0">
                <a:latin typeface="Arial" panose="020B0604020202020204" pitchFamily="34" charset="0"/>
              </a:rPr>
              <a:t>salario triple.</a:t>
            </a:r>
          </a:p>
        </p:txBody>
      </p:sp>
    </p:spTree>
    <p:extLst>
      <p:ext uri="{BB962C8B-B14F-4D97-AF65-F5344CB8AC3E}">
        <p14:creationId xmlns:p14="http://schemas.microsoft.com/office/powerpoint/2010/main" val="642772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0" name="Picture 2" descr="sfondosott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90354" cy="148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 descr="Logo">
            <a:extLst>
              <a:ext uri="{FF2B5EF4-FFF2-40B4-BE49-F238E27FC236}">
                <a16:creationId xmlns:a16="http://schemas.microsoft.com/office/drawing/2014/main" id="{90419C02-5014-431E-9B3F-820F1A994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9851662" y="-42571"/>
            <a:ext cx="2169326" cy="125592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7AAB320-D17C-4D31-8F50-8C4C562FC047}"/>
              </a:ext>
            </a:extLst>
          </p:cNvPr>
          <p:cNvSpPr txBox="1"/>
          <p:nvPr/>
        </p:nvSpPr>
        <p:spPr>
          <a:xfrm>
            <a:off x="962113" y="711961"/>
            <a:ext cx="2534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002060"/>
                </a:solidFill>
                <a:latin typeface="Arial Nova" panose="020B0504020202020204" pitchFamily="34" charset="0"/>
                <a:ea typeface="+mj-ea"/>
                <a:cs typeface="+mj-cs"/>
              </a:rPr>
              <a:t>Cálculo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2FC96E9-C50A-434D-97E2-7B523AB60B62}"/>
              </a:ext>
            </a:extLst>
          </p:cNvPr>
          <p:cNvSpPr/>
          <p:nvPr/>
        </p:nvSpPr>
        <p:spPr>
          <a:xfrm>
            <a:off x="1165536" y="3688736"/>
            <a:ext cx="3057247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2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Salario Diario $120.00 </a:t>
            </a:r>
          </a:p>
        </p:txBody>
      </p:sp>
      <p:pic>
        <p:nvPicPr>
          <p:cNvPr id="2050" name="Picture 2" descr="Empleado - Iconos gratis de gestos">
            <a:extLst>
              <a:ext uri="{FF2B5EF4-FFF2-40B4-BE49-F238E27FC236}">
                <a16:creationId xmlns:a16="http://schemas.microsoft.com/office/drawing/2014/main" id="{E65F1E00-BE90-4328-887E-CA85D1C2C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635" y="2070253"/>
            <a:ext cx="1476462" cy="147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7703AC22-6563-4763-A1AB-D814C61295B1}"/>
              </a:ext>
            </a:extLst>
          </p:cNvPr>
          <p:cNvSpPr/>
          <p:nvPr/>
        </p:nvSpPr>
        <p:spPr>
          <a:xfrm>
            <a:off x="724058" y="4210585"/>
            <a:ext cx="4164089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200" b="0" cap="none" spc="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Trabajo el día 16 de septiembre</a:t>
            </a:r>
          </a:p>
        </p:txBody>
      </p:sp>
      <p:graphicFrame>
        <p:nvGraphicFramePr>
          <p:cNvPr id="22" name="Tabla 4">
            <a:extLst>
              <a:ext uri="{FF2B5EF4-FFF2-40B4-BE49-F238E27FC236}">
                <a16:creationId xmlns:a16="http://schemas.microsoft.com/office/drawing/2014/main" id="{AC7B1956-D11A-40EC-9BA2-852D957B74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77845"/>
              </p:ext>
            </p:extLst>
          </p:nvPr>
        </p:nvGraphicFramePr>
        <p:xfrm>
          <a:off x="5206468" y="4055385"/>
          <a:ext cx="4781725" cy="226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81725">
                  <a:extLst>
                    <a:ext uri="{9D8B030D-6E8A-4147-A177-3AD203B41FA5}">
                      <a16:colId xmlns:a16="http://schemas.microsoft.com/office/drawing/2014/main" val="27393214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MX" sz="2400" b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PAGO DIA FESTIVO LABORADO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38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S.D. X 2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2902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$120 X 2 = $240.00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69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</a:p>
                    <a:p>
                      <a:r>
                        <a:rPr lang="es-MX" sz="2800" b="1" cap="none" spc="0" dirty="0">
                          <a:ln w="0"/>
                          <a:solidFill>
                            <a:schemeClr val="accent6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$240.00 </a:t>
                      </a:r>
                    </a:p>
                    <a:p>
                      <a:endParaRPr lang="es-MX" b="1" cap="none" spc="0" dirty="0">
                        <a:ln w="0"/>
                        <a:solidFill>
                          <a:srgbClr val="FF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1716436"/>
                  </a:ext>
                </a:extLst>
              </a:tr>
            </a:tbl>
          </a:graphicData>
        </a:graphic>
      </p:graphicFrame>
      <p:pic>
        <p:nvPicPr>
          <p:cNvPr id="1028" name="Picture 4" descr="Calendario Dias Festivos de Descanso Feriados en Mexico 2021 | Afores en  Mexico Como Checar mi Afore">
            <a:extLst>
              <a:ext uri="{FF2B5EF4-FFF2-40B4-BE49-F238E27FC236}">
                <a16:creationId xmlns:a16="http://schemas.microsoft.com/office/drawing/2014/main" id="{A444BAFB-1000-47B9-B7DD-9FD2F9A45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1662" y="1459960"/>
            <a:ext cx="2082853" cy="133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a 4">
            <a:extLst>
              <a:ext uri="{FF2B5EF4-FFF2-40B4-BE49-F238E27FC236}">
                <a16:creationId xmlns:a16="http://schemas.microsoft.com/office/drawing/2014/main" id="{B6A45648-8509-4B58-BCC5-EE4A23B0E4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931962"/>
              </p:ext>
            </p:extLst>
          </p:nvPr>
        </p:nvGraphicFramePr>
        <p:xfrm>
          <a:off x="5180945" y="1569720"/>
          <a:ext cx="3494911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4911">
                  <a:extLst>
                    <a:ext uri="{9D8B030D-6E8A-4147-A177-3AD203B41FA5}">
                      <a16:colId xmlns:a16="http://schemas.microsoft.com/office/drawing/2014/main" val="2739321402"/>
                    </a:ext>
                  </a:extLst>
                </a:gridCol>
              </a:tblGrid>
              <a:tr h="351978">
                <a:tc>
                  <a:txBody>
                    <a:bodyPr/>
                    <a:lstStyle/>
                    <a:p>
                      <a:pPr algn="l"/>
                      <a:r>
                        <a:rPr lang="es-MX" sz="2400" b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PAGO DIA FESTIVO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38761"/>
                  </a:ext>
                </a:extLst>
              </a:tr>
              <a:tr h="492769">
                <a:tc>
                  <a:txBody>
                    <a:bodyPr/>
                    <a:lstStyle/>
                    <a:p>
                      <a:r>
                        <a:rPr lang="es-MX" sz="2000" b="1" cap="none" spc="0" dirty="0">
                          <a:ln w="0"/>
                          <a:solidFill>
                            <a:schemeClr val="accent6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S.D. =$120.00</a:t>
                      </a:r>
                    </a:p>
                    <a:p>
                      <a:endParaRPr lang="es-MX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2902720"/>
                  </a:ext>
                </a:extLst>
              </a:tr>
              <a:tr h="285493">
                <a:tc>
                  <a:txBody>
                    <a:bodyPr/>
                    <a:lstStyle/>
                    <a:p>
                      <a:endParaRPr lang="es-MX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690710"/>
                  </a:ext>
                </a:extLst>
              </a:tr>
              <a:tr h="285493">
                <a:tc>
                  <a:txBody>
                    <a:bodyPr/>
                    <a:lstStyle/>
                    <a:p>
                      <a:endParaRPr lang="es-MX" b="1" cap="none" spc="0" dirty="0">
                        <a:ln w="0"/>
                        <a:solidFill>
                          <a:srgbClr val="FF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1716436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8DE6F3C4-82FC-0562-1F3C-6950EDF6B396}"/>
              </a:ext>
            </a:extLst>
          </p:cNvPr>
          <p:cNvSpPr/>
          <p:nvPr/>
        </p:nvSpPr>
        <p:spPr>
          <a:xfrm>
            <a:off x="6928400" y="2094844"/>
            <a:ext cx="556592" cy="543339"/>
          </a:xfrm>
          <a:prstGeom prst="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200" b="1" dirty="0"/>
              <a:t>1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47E1B27-5456-E5FC-7D54-FADAFC92344E}"/>
              </a:ext>
            </a:extLst>
          </p:cNvPr>
          <p:cNvSpPr/>
          <p:nvPr/>
        </p:nvSpPr>
        <p:spPr>
          <a:xfrm>
            <a:off x="6992174" y="5456733"/>
            <a:ext cx="556592" cy="543339"/>
          </a:xfrm>
          <a:prstGeom prst="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200" b="1" dirty="0"/>
              <a:t>2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93D7618-B55B-E562-C064-E2EDCE46F7D1}"/>
              </a:ext>
            </a:extLst>
          </p:cNvPr>
          <p:cNvSpPr/>
          <p:nvPr/>
        </p:nvSpPr>
        <p:spPr>
          <a:xfrm>
            <a:off x="2229330" y="4840266"/>
            <a:ext cx="831922" cy="737320"/>
          </a:xfrm>
          <a:prstGeom prst="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6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411804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0" name="Picture 2" descr="sfondosott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90354" cy="148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E5AAA9D-4187-4B74-A51F-5AB37F501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A503-D8B1-47F9-A32D-EF83212BB4B1}" type="slidenum">
              <a:rPr lang="es-MX" smtClean="0"/>
              <a:t>12</a:t>
            </a:fld>
            <a:endParaRPr lang="es-MX" dirty="0"/>
          </a:p>
        </p:txBody>
      </p:sp>
      <p:pic>
        <p:nvPicPr>
          <p:cNvPr id="8" name="Picture 3" descr="Logo">
            <a:extLst>
              <a:ext uri="{FF2B5EF4-FFF2-40B4-BE49-F238E27FC236}">
                <a16:creationId xmlns:a16="http://schemas.microsoft.com/office/drawing/2014/main" id="{90419C02-5014-431E-9B3F-820F1A994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9851662" y="-42571"/>
            <a:ext cx="2169326" cy="125592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7AAB320-D17C-4D31-8F50-8C4C562FC047}"/>
              </a:ext>
            </a:extLst>
          </p:cNvPr>
          <p:cNvSpPr txBox="1"/>
          <p:nvPr/>
        </p:nvSpPr>
        <p:spPr>
          <a:xfrm>
            <a:off x="5562704" y="4105346"/>
            <a:ext cx="645492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ES" b="0" i="0" dirty="0">
              <a:solidFill>
                <a:srgbClr val="404040"/>
              </a:solidFill>
              <a:effectLst/>
              <a:latin typeface="Dosis"/>
            </a:endParaRPr>
          </a:p>
          <a:p>
            <a:pPr algn="just"/>
            <a:r>
              <a:rPr lang="es-ES" sz="2000" dirty="0">
                <a:latin typeface="Arial" panose="020B0604020202020204" pitchFamily="34" charset="0"/>
              </a:rPr>
              <a:t>		P</a:t>
            </a:r>
            <a:r>
              <a:rPr lang="es-ES" sz="2000" b="0" i="0" u="none" strike="noStrike" baseline="0" dirty="0">
                <a:latin typeface="Arial" panose="020B0604020202020204" pitchFamily="34" charset="0"/>
              </a:rPr>
              <a:t>rima vacacional (25%)</a:t>
            </a:r>
          </a:p>
          <a:p>
            <a:pPr algn="ctr"/>
            <a:endParaRPr lang="es-ES" sz="2000" b="0" i="0" u="none" strike="noStrike" baseline="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algn="ctr"/>
            <a:endParaRPr lang="es-ES" sz="1100" b="0" i="0" u="none" strike="noStrike" baseline="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algn="ctr"/>
            <a:endParaRPr lang="es-ES" sz="2000" b="0" i="0" u="none" strike="noStrike" baseline="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algn="just"/>
            <a:r>
              <a:rPr lang="es-ES" sz="2000" b="0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</a:rPr>
              <a:t>	</a:t>
            </a:r>
            <a:r>
              <a:rPr lang="es-ES" sz="2000" dirty="0">
                <a:solidFill>
                  <a:srgbClr val="FF0000"/>
                </a:solidFill>
                <a:latin typeface="Arial" panose="020B0604020202020204" pitchFamily="34" charset="0"/>
              </a:rPr>
              <a:t>      </a:t>
            </a:r>
            <a:r>
              <a:rPr lang="es-ES" b="0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</a:rPr>
              <a:t>NO PODRÁN COMPENSARSE CON DINERO</a:t>
            </a:r>
          </a:p>
          <a:p>
            <a:pPr algn="just"/>
            <a:endParaRPr lang="es-ES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algn="just"/>
            <a:r>
              <a:rPr lang="es-ES" dirty="0">
                <a:solidFill>
                  <a:srgbClr val="FF0000"/>
                </a:solidFill>
                <a:latin typeface="Arial" panose="020B0604020202020204" pitchFamily="34" charset="0"/>
              </a:rPr>
              <a:t>	       NO ACUMULABLES</a:t>
            </a:r>
            <a:endParaRPr lang="es-ES" b="0" i="0" u="none" strike="noStrike" baseline="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algn="ctr"/>
            <a:endParaRPr lang="es-ES" sz="2000" b="0" i="0" u="none" strike="noStrike" baseline="0" dirty="0">
              <a:solidFill>
                <a:srgbClr val="FF0000"/>
              </a:solidFill>
              <a:latin typeface="Dosis"/>
            </a:endParaRPr>
          </a:p>
          <a:p>
            <a:pPr algn="just"/>
            <a:endParaRPr lang="es-ES" dirty="0">
              <a:solidFill>
                <a:srgbClr val="404040"/>
              </a:solidFill>
              <a:latin typeface="Dosi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10571A7F-B8EC-448B-BF9F-273855F2AF24}"/>
              </a:ext>
            </a:extLst>
          </p:cNvPr>
          <p:cNvSpPr txBox="1">
            <a:spLocks/>
          </p:cNvSpPr>
          <p:nvPr/>
        </p:nvSpPr>
        <p:spPr>
          <a:xfrm>
            <a:off x="-151754" y="261700"/>
            <a:ext cx="8171617" cy="8165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dirty="0">
                <a:solidFill>
                  <a:srgbClr val="002060"/>
                </a:solidFill>
                <a:latin typeface="Arial Nova" panose="020B0504020202020204" pitchFamily="34" charset="0"/>
              </a:rPr>
              <a:t>Capítulo IV.- Vacaciones</a:t>
            </a:r>
          </a:p>
        </p:txBody>
      </p:sp>
      <p:pic>
        <p:nvPicPr>
          <p:cNvPr id="1026" name="Picture 2" descr="OMC Abogados &amp;amp; Consultores">
            <a:extLst>
              <a:ext uri="{FF2B5EF4-FFF2-40B4-BE49-F238E27FC236}">
                <a16:creationId xmlns:a16="http://schemas.microsoft.com/office/drawing/2014/main" id="{AAFDFA12-3F5C-47BB-8558-00806BC77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352" y="1655644"/>
            <a:ext cx="3674553" cy="244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onciliación y Arbitraje México: ¿CUÁNTOS DÍAS DE VACACIONES ME  CORRESPONDEN POR LEY?">
            <a:extLst>
              <a:ext uri="{FF2B5EF4-FFF2-40B4-BE49-F238E27FC236}">
                <a16:creationId xmlns:a16="http://schemas.microsoft.com/office/drawing/2014/main" id="{4A3CD20D-56E3-460F-9675-64F31395E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321" y="1261489"/>
            <a:ext cx="3695700" cy="522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51F7D62-24BC-4053-A3F9-73C9F21EF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177" y="5551910"/>
            <a:ext cx="804440" cy="80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875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0" name="Picture 2" descr="sfondosott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90354" cy="148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 descr="Logo">
            <a:extLst>
              <a:ext uri="{FF2B5EF4-FFF2-40B4-BE49-F238E27FC236}">
                <a16:creationId xmlns:a16="http://schemas.microsoft.com/office/drawing/2014/main" id="{90419C02-5014-431E-9B3F-820F1A994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9851662" y="-42571"/>
            <a:ext cx="2169326" cy="125592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7AAB320-D17C-4D31-8F50-8C4C562FC047}"/>
              </a:ext>
            </a:extLst>
          </p:cNvPr>
          <p:cNvSpPr txBox="1"/>
          <p:nvPr/>
        </p:nvSpPr>
        <p:spPr>
          <a:xfrm>
            <a:off x="962113" y="711961"/>
            <a:ext cx="2534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002060"/>
                </a:solidFill>
                <a:latin typeface="Arial Nova" panose="020B0504020202020204" pitchFamily="34" charset="0"/>
                <a:ea typeface="+mj-ea"/>
                <a:cs typeface="+mj-cs"/>
              </a:rPr>
              <a:t>Cálculo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2FC96E9-C50A-434D-97E2-7B523AB60B62}"/>
              </a:ext>
            </a:extLst>
          </p:cNvPr>
          <p:cNvSpPr/>
          <p:nvPr/>
        </p:nvSpPr>
        <p:spPr>
          <a:xfrm>
            <a:off x="1111212" y="3291413"/>
            <a:ext cx="332014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Salario Diario $120.00 </a:t>
            </a:r>
          </a:p>
        </p:txBody>
      </p:sp>
      <p:pic>
        <p:nvPicPr>
          <p:cNvPr id="2050" name="Picture 2" descr="Empleado - Iconos gratis de gestos">
            <a:extLst>
              <a:ext uri="{FF2B5EF4-FFF2-40B4-BE49-F238E27FC236}">
                <a16:creationId xmlns:a16="http://schemas.microsoft.com/office/drawing/2014/main" id="{E65F1E00-BE90-4328-887E-CA85D1C2C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051" y="1734751"/>
            <a:ext cx="1476462" cy="147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7703AC22-6563-4763-A1AB-D814C61295B1}"/>
              </a:ext>
            </a:extLst>
          </p:cNvPr>
          <p:cNvSpPr/>
          <p:nvPr/>
        </p:nvSpPr>
        <p:spPr>
          <a:xfrm>
            <a:off x="1428606" y="4216421"/>
            <a:ext cx="268535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Antigüedad: 1 año</a:t>
            </a:r>
            <a:endParaRPr lang="es-ES" sz="2400" b="0" cap="none" spc="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2" name="Tabla 4">
            <a:extLst>
              <a:ext uri="{FF2B5EF4-FFF2-40B4-BE49-F238E27FC236}">
                <a16:creationId xmlns:a16="http://schemas.microsoft.com/office/drawing/2014/main" id="{AC7B1956-D11A-40EC-9BA2-852D957B74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165959"/>
              </p:ext>
            </p:extLst>
          </p:nvPr>
        </p:nvGraphicFramePr>
        <p:xfrm>
          <a:off x="5500668" y="1173353"/>
          <a:ext cx="3494911" cy="226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4911">
                  <a:extLst>
                    <a:ext uri="{9D8B030D-6E8A-4147-A177-3AD203B41FA5}">
                      <a16:colId xmlns:a16="http://schemas.microsoft.com/office/drawing/2014/main" val="27393214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MX" sz="2400" b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VACACIONES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38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S.D. X DIAS DE VACACIONES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2902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$120 X 6 = $720.00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69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</a:p>
                    <a:p>
                      <a:r>
                        <a:rPr lang="es-MX" sz="2800" b="1" cap="none" spc="0" dirty="0">
                          <a:ln w="0"/>
                          <a:solidFill>
                            <a:schemeClr val="accent6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$720.00</a:t>
                      </a:r>
                    </a:p>
                    <a:p>
                      <a:endParaRPr lang="es-MX" b="1" cap="none" spc="0" dirty="0">
                        <a:ln w="0"/>
                        <a:solidFill>
                          <a:srgbClr val="FF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1716436"/>
                  </a:ext>
                </a:extLst>
              </a:tr>
            </a:tbl>
          </a:graphicData>
        </a:graphic>
      </p:graphicFrame>
      <p:sp>
        <p:nvSpPr>
          <p:cNvPr id="9" name="Rectángulo 8">
            <a:extLst>
              <a:ext uri="{FF2B5EF4-FFF2-40B4-BE49-F238E27FC236}">
                <a16:creationId xmlns:a16="http://schemas.microsoft.com/office/drawing/2014/main" id="{CEBBBEF3-AE08-4629-BAFA-31FEBA4DED6D}"/>
              </a:ext>
            </a:extLst>
          </p:cNvPr>
          <p:cNvSpPr/>
          <p:nvPr/>
        </p:nvSpPr>
        <p:spPr>
          <a:xfrm>
            <a:off x="-60583" y="3754756"/>
            <a:ext cx="566373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Fecha de ingreso: 01 de enero de 2020 </a:t>
            </a:r>
          </a:p>
        </p:txBody>
      </p:sp>
      <p:graphicFrame>
        <p:nvGraphicFramePr>
          <p:cNvPr id="10" name="Tabla 4">
            <a:extLst>
              <a:ext uri="{FF2B5EF4-FFF2-40B4-BE49-F238E27FC236}">
                <a16:creationId xmlns:a16="http://schemas.microsoft.com/office/drawing/2014/main" id="{69B8B3CB-A8DE-4DD8-976F-1E7F1B384D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951251"/>
              </p:ext>
            </p:extLst>
          </p:nvPr>
        </p:nvGraphicFramePr>
        <p:xfrm>
          <a:off x="5619512" y="3823146"/>
          <a:ext cx="3494911" cy="226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4911">
                  <a:extLst>
                    <a:ext uri="{9D8B030D-6E8A-4147-A177-3AD203B41FA5}">
                      <a16:colId xmlns:a16="http://schemas.microsoft.com/office/drawing/2014/main" val="27393214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MX" sz="2400" b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PRIMA VACACIONAL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38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TOTAL ($ )VACACIONES X 25%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2902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$720 X 0.25 = $180.00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69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</a:p>
                    <a:p>
                      <a:r>
                        <a:rPr lang="es-MX" sz="2800" b="1" cap="none" spc="0" dirty="0">
                          <a:ln w="0"/>
                          <a:solidFill>
                            <a:schemeClr val="accent6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$180.00</a:t>
                      </a:r>
                    </a:p>
                    <a:p>
                      <a:endParaRPr lang="es-MX" b="1" cap="none" spc="0" dirty="0">
                        <a:ln w="0"/>
                        <a:solidFill>
                          <a:srgbClr val="FF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1716436"/>
                  </a:ext>
                </a:extLst>
              </a:tr>
            </a:tbl>
          </a:graphicData>
        </a:graphic>
      </p:graphicFrame>
      <p:pic>
        <p:nvPicPr>
          <p:cNvPr id="3074" name="Picture 2" descr="Vacaciones rotativas - UGT Comunicaciones">
            <a:extLst>
              <a:ext uri="{FF2B5EF4-FFF2-40B4-BE49-F238E27FC236}">
                <a16:creationId xmlns:a16="http://schemas.microsoft.com/office/drawing/2014/main" id="{9DCD2F8B-8D44-4AC4-95E0-038A4DE0B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579" y="2657666"/>
            <a:ext cx="2473755" cy="160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87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0" name="Picture 2" descr="sfondosott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90354" cy="148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 descr="Logo">
            <a:extLst>
              <a:ext uri="{FF2B5EF4-FFF2-40B4-BE49-F238E27FC236}">
                <a16:creationId xmlns:a16="http://schemas.microsoft.com/office/drawing/2014/main" id="{90419C02-5014-431E-9B3F-820F1A994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9851662" y="-42571"/>
            <a:ext cx="2169326" cy="125592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7AAB320-D17C-4D31-8F50-8C4C562FC047}"/>
              </a:ext>
            </a:extLst>
          </p:cNvPr>
          <p:cNvSpPr txBox="1"/>
          <p:nvPr/>
        </p:nvSpPr>
        <p:spPr>
          <a:xfrm>
            <a:off x="170842" y="1266682"/>
            <a:ext cx="8973157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Nunca menor al salario mínimo</a:t>
            </a:r>
          </a:p>
          <a:p>
            <a:pPr algn="l"/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salarios de operativos directos serán cubiertos de forma semanal</a:t>
            </a:r>
          </a:p>
          <a:p>
            <a:pPr algn="l"/>
            <a:endParaRPr lang="es-MX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</a:t>
            </a:r>
            <a:r>
              <a:rPr lang="es-MX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rabajadores operativos indirectos y administrativos cada día 15 y último día de mes  </a:t>
            </a:r>
          </a:p>
          <a:p>
            <a:endParaRPr lang="es-ES" b="0" i="0" dirty="0">
              <a:solidFill>
                <a:srgbClr val="404040"/>
              </a:solidFill>
              <a:effectLst/>
              <a:latin typeface="Dosis"/>
            </a:endParaRPr>
          </a:p>
          <a:p>
            <a:endParaRPr lang="es-ES" dirty="0">
              <a:solidFill>
                <a:srgbClr val="404040"/>
              </a:solidFill>
              <a:latin typeface="Dosis"/>
            </a:endParaRPr>
          </a:p>
          <a:p>
            <a:endParaRPr lang="es-ES" b="0" i="0" dirty="0">
              <a:solidFill>
                <a:srgbClr val="404040"/>
              </a:solidFill>
              <a:effectLst/>
              <a:latin typeface="Dosi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10571A7F-B8EC-448B-BF9F-273855F2AF24}"/>
              </a:ext>
            </a:extLst>
          </p:cNvPr>
          <p:cNvSpPr txBox="1">
            <a:spLocks/>
          </p:cNvSpPr>
          <p:nvPr/>
        </p:nvSpPr>
        <p:spPr>
          <a:xfrm>
            <a:off x="430594" y="333895"/>
            <a:ext cx="8171617" cy="8165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dirty="0">
                <a:solidFill>
                  <a:srgbClr val="002060"/>
                </a:solidFill>
                <a:latin typeface="Arial Nova" panose="020B0504020202020204" pitchFamily="34" charset="0"/>
              </a:rPr>
              <a:t>Capítulo V.- Salario</a:t>
            </a:r>
          </a:p>
        </p:txBody>
      </p:sp>
      <p:pic>
        <p:nvPicPr>
          <p:cNvPr id="1026" name="Picture 2" descr="5 errores comunes que cometemos al recibir el aguinaldo">
            <a:extLst>
              <a:ext uri="{FF2B5EF4-FFF2-40B4-BE49-F238E27FC236}">
                <a16:creationId xmlns:a16="http://schemas.microsoft.com/office/drawing/2014/main" id="{90224F3A-C8F5-4EE3-AD22-7E212BD5BE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0" r="26170"/>
          <a:stretch/>
        </p:blipFill>
        <p:spPr bwMode="auto">
          <a:xfrm>
            <a:off x="255818" y="4383551"/>
            <a:ext cx="2310297" cy="193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2E331D3-D95E-4E51-87A1-D97F730BE9C9}"/>
              </a:ext>
            </a:extLst>
          </p:cNvPr>
          <p:cNvSpPr txBox="1"/>
          <p:nvPr/>
        </p:nvSpPr>
        <p:spPr>
          <a:xfrm>
            <a:off x="3691734" y="3754116"/>
            <a:ext cx="7890665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rgbClr val="002060"/>
                </a:solidFill>
                <a:latin typeface="Arial Nova" panose="020B0504020202020204" pitchFamily="34" charset="0"/>
                <a:ea typeface="+mj-ea"/>
                <a:cs typeface="+mj-cs"/>
              </a:rPr>
              <a:t>AGUINALDO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 días de salario </a:t>
            </a:r>
          </a:p>
          <a:p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calcula del 01 de enero al 31 de diciembre</a:t>
            </a:r>
          </a:p>
          <a:p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Pagarse antes del día 20 de diciembre</a:t>
            </a:r>
            <a:endParaRPr lang="es-ES" sz="2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Un Fajo De Billetes De Un Dólar, Dólar, Billete De Banco, Dinero PNG y  Vector para Descargar Gratis | Pngtree">
            <a:extLst>
              <a:ext uri="{FF2B5EF4-FFF2-40B4-BE49-F238E27FC236}">
                <a16:creationId xmlns:a16="http://schemas.microsoft.com/office/drawing/2014/main" id="{9307A90A-B762-49A3-B5F9-9B9CBD0D5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883" y="1072860"/>
            <a:ext cx="2538587" cy="253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289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0" name="Picture 2" descr="sfondosott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90354" cy="148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 descr="Logo">
            <a:extLst>
              <a:ext uri="{FF2B5EF4-FFF2-40B4-BE49-F238E27FC236}">
                <a16:creationId xmlns:a16="http://schemas.microsoft.com/office/drawing/2014/main" id="{90419C02-5014-431E-9B3F-820F1A994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9851662" y="-42571"/>
            <a:ext cx="2169326" cy="125592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7AAB320-D17C-4D31-8F50-8C4C562FC047}"/>
              </a:ext>
            </a:extLst>
          </p:cNvPr>
          <p:cNvSpPr txBox="1"/>
          <p:nvPr/>
        </p:nvSpPr>
        <p:spPr>
          <a:xfrm>
            <a:off x="727222" y="522944"/>
            <a:ext cx="2534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002060"/>
                </a:solidFill>
                <a:latin typeface="Arial Nova" panose="020B0504020202020204" pitchFamily="34" charset="0"/>
                <a:ea typeface="+mj-ea"/>
                <a:cs typeface="+mj-cs"/>
              </a:rPr>
              <a:t>Cálculo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2FC96E9-C50A-434D-97E2-7B523AB60B62}"/>
              </a:ext>
            </a:extLst>
          </p:cNvPr>
          <p:cNvSpPr/>
          <p:nvPr/>
        </p:nvSpPr>
        <p:spPr>
          <a:xfrm>
            <a:off x="1235930" y="2619319"/>
            <a:ext cx="279435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Salario Diario $120.00 </a:t>
            </a:r>
          </a:p>
        </p:txBody>
      </p:sp>
      <p:pic>
        <p:nvPicPr>
          <p:cNvPr id="2050" name="Picture 2" descr="Empleado - Iconos gratis de gestos">
            <a:extLst>
              <a:ext uri="{FF2B5EF4-FFF2-40B4-BE49-F238E27FC236}">
                <a16:creationId xmlns:a16="http://schemas.microsoft.com/office/drawing/2014/main" id="{E65F1E00-BE90-4328-887E-CA85D1C2C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694" y="1324190"/>
            <a:ext cx="1242825" cy="124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2" name="Tabla 4">
            <a:extLst>
              <a:ext uri="{FF2B5EF4-FFF2-40B4-BE49-F238E27FC236}">
                <a16:creationId xmlns:a16="http://schemas.microsoft.com/office/drawing/2014/main" id="{AC7B1956-D11A-40EC-9BA2-852D957B74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745761"/>
              </p:ext>
            </p:extLst>
          </p:nvPr>
        </p:nvGraphicFramePr>
        <p:xfrm>
          <a:off x="6356751" y="1576415"/>
          <a:ext cx="3494911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4911">
                  <a:extLst>
                    <a:ext uri="{9D8B030D-6E8A-4147-A177-3AD203B41FA5}">
                      <a16:colId xmlns:a16="http://schemas.microsoft.com/office/drawing/2014/main" val="2739321402"/>
                    </a:ext>
                  </a:extLst>
                </a:gridCol>
              </a:tblGrid>
              <a:tr h="412730">
                <a:tc>
                  <a:txBody>
                    <a:bodyPr/>
                    <a:lstStyle/>
                    <a:p>
                      <a:pPr algn="l"/>
                      <a:r>
                        <a:rPr lang="es-MX" sz="2400" b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AGUINALDO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38761"/>
                  </a:ext>
                </a:extLst>
              </a:tr>
              <a:tr h="334770">
                <a:tc>
                  <a:txBody>
                    <a:bodyPr/>
                    <a:lstStyle/>
                    <a:p>
                      <a:r>
                        <a:rPr lang="es-MX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S.D. X 15 DIAS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2902720"/>
                  </a:ext>
                </a:extLst>
              </a:tr>
              <a:tr h="334770">
                <a:tc>
                  <a:txBody>
                    <a:bodyPr/>
                    <a:lstStyle/>
                    <a:p>
                      <a:r>
                        <a:rPr lang="es-MX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$120 X 15 = $1,800.00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690710"/>
                  </a:ext>
                </a:extLst>
              </a:tr>
              <a:tr h="715398">
                <a:tc>
                  <a:txBody>
                    <a:bodyPr/>
                    <a:lstStyle/>
                    <a:p>
                      <a:r>
                        <a:rPr lang="es-MX" b="1" cap="none" spc="0" dirty="0">
                          <a:ln w="0"/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s-MX" sz="2800" b="1" cap="none" spc="0" dirty="0">
                          <a:ln w="0"/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$1,800.00</a:t>
                      </a:r>
                    </a:p>
                    <a:p>
                      <a:endParaRPr lang="es-MX" b="1" cap="none" spc="0" dirty="0">
                        <a:ln w="0"/>
                        <a:solidFill>
                          <a:srgbClr val="FF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1716436"/>
                  </a:ext>
                </a:extLst>
              </a:tr>
            </a:tbl>
          </a:graphicData>
        </a:graphic>
      </p:graphicFrame>
      <p:sp>
        <p:nvSpPr>
          <p:cNvPr id="9" name="Rectángulo 8">
            <a:extLst>
              <a:ext uri="{FF2B5EF4-FFF2-40B4-BE49-F238E27FC236}">
                <a16:creationId xmlns:a16="http://schemas.microsoft.com/office/drawing/2014/main" id="{CEBBBEF3-AE08-4629-BAFA-31FEBA4DED6D}"/>
              </a:ext>
            </a:extLst>
          </p:cNvPr>
          <p:cNvSpPr/>
          <p:nvPr/>
        </p:nvSpPr>
        <p:spPr>
          <a:xfrm>
            <a:off x="392584" y="2968611"/>
            <a:ext cx="474200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Fecha de ingreso: 01 de enero de 2021 </a:t>
            </a:r>
          </a:p>
        </p:txBody>
      </p:sp>
      <p:graphicFrame>
        <p:nvGraphicFramePr>
          <p:cNvPr id="10" name="Tabla 4">
            <a:extLst>
              <a:ext uri="{FF2B5EF4-FFF2-40B4-BE49-F238E27FC236}">
                <a16:creationId xmlns:a16="http://schemas.microsoft.com/office/drawing/2014/main" id="{69B8B3CB-A8DE-4DD8-976F-1E7F1B384D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617663"/>
              </p:ext>
            </p:extLst>
          </p:nvPr>
        </p:nvGraphicFramePr>
        <p:xfrm>
          <a:off x="6356751" y="4267762"/>
          <a:ext cx="4624438" cy="183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4438">
                  <a:extLst>
                    <a:ext uri="{9D8B030D-6E8A-4147-A177-3AD203B41FA5}">
                      <a16:colId xmlns:a16="http://schemas.microsoft.com/office/drawing/2014/main" val="27393214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MX" sz="2400" b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PROPORCIONAL DE AGUINALDO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38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(DIAS TRABAJADOS/365) (15 DIAS) (S.D)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2902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184/365=0.5041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69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800" b="0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0.5041 X 15 = 7.56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800" b="0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7.56 X $120= </a:t>
                      </a:r>
                      <a:r>
                        <a:rPr lang="es-MX" sz="1800" b="1" kern="1200" cap="none" spc="0" dirty="0">
                          <a:ln w="0"/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$907.39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1716436"/>
                  </a:ext>
                </a:extLst>
              </a:tr>
            </a:tbl>
          </a:graphicData>
        </a:graphic>
      </p:graphicFrame>
      <p:sp>
        <p:nvSpPr>
          <p:cNvPr id="12" name="Rectángulo 11">
            <a:extLst>
              <a:ext uri="{FF2B5EF4-FFF2-40B4-BE49-F238E27FC236}">
                <a16:creationId xmlns:a16="http://schemas.microsoft.com/office/drawing/2014/main" id="{A9A82F55-54D2-40E9-8994-424751EF5E26}"/>
              </a:ext>
            </a:extLst>
          </p:cNvPr>
          <p:cNvSpPr/>
          <p:nvPr/>
        </p:nvSpPr>
        <p:spPr>
          <a:xfrm>
            <a:off x="513174" y="3357525"/>
            <a:ext cx="422904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Días trabajados en el año: 365 días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030BFDE-4961-445F-A2B2-09B3FD225BA8}"/>
              </a:ext>
            </a:extLst>
          </p:cNvPr>
          <p:cNvSpPr/>
          <p:nvPr/>
        </p:nvSpPr>
        <p:spPr>
          <a:xfrm>
            <a:off x="1354774" y="5327115"/>
            <a:ext cx="279435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Salario Diario $120.00 </a:t>
            </a:r>
          </a:p>
        </p:txBody>
      </p:sp>
      <p:pic>
        <p:nvPicPr>
          <p:cNvPr id="14" name="Picture 2" descr="Empleado - Iconos gratis de gestos">
            <a:extLst>
              <a:ext uri="{FF2B5EF4-FFF2-40B4-BE49-F238E27FC236}">
                <a16:creationId xmlns:a16="http://schemas.microsoft.com/office/drawing/2014/main" id="{E6F47D2F-84F0-42E7-A102-80A9D9556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538" y="4045238"/>
            <a:ext cx="1242825" cy="124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CC95EFE5-A256-4B97-A8C3-0AEFD0F7F0F1}"/>
              </a:ext>
            </a:extLst>
          </p:cNvPr>
          <p:cNvSpPr/>
          <p:nvPr/>
        </p:nvSpPr>
        <p:spPr>
          <a:xfrm>
            <a:off x="610013" y="5689659"/>
            <a:ext cx="454483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Fecha de ingreso: 01 de julio de 2021 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A9D68DB5-C7DA-4573-B3AD-CF12ACC47642}"/>
              </a:ext>
            </a:extLst>
          </p:cNvPr>
          <p:cNvSpPr/>
          <p:nvPr/>
        </p:nvSpPr>
        <p:spPr>
          <a:xfrm>
            <a:off x="701540" y="6070141"/>
            <a:ext cx="422904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0" cap="none" spc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Días trabajados en el año: 184 días</a:t>
            </a:r>
          </a:p>
        </p:txBody>
      </p:sp>
    </p:spTree>
    <p:extLst>
      <p:ext uri="{BB962C8B-B14F-4D97-AF65-F5344CB8AC3E}">
        <p14:creationId xmlns:p14="http://schemas.microsoft.com/office/powerpoint/2010/main" val="3011305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ensiones IMSS | 2021 | Guía completa">
            <a:extLst>
              <a:ext uri="{FF2B5EF4-FFF2-40B4-BE49-F238E27FC236}">
                <a16:creationId xmlns:a16="http://schemas.microsoft.com/office/drawing/2014/main" id="{DCEEC2A8-EE79-42BB-BD09-2B5C4B441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895" y="1555788"/>
            <a:ext cx="3899905" cy="259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1730" name="Picture 2" descr="sfondosott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46" y="0"/>
            <a:ext cx="12190354" cy="148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E5AAA9D-4187-4B74-A51F-5AB37F501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A503-D8B1-47F9-A32D-EF83212BB4B1}" type="slidenum">
              <a:rPr lang="es-MX" smtClean="0"/>
              <a:t>16</a:t>
            </a:fld>
            <a:endParaRPr lang="es-MX" dirty="0"/>
          </a:p>
        </p:txBody>
      </p:sp>
      <p:pic>
        <p:nvPicPr>
          <p:cNvPr id="8" name="Picture 3" descr="Logo">
            <a:extLst>
              <a:ext uri="{FF2B5EF4-FFF2-40B4-BE49-F238E27FC236}">
                <a16:creationId xmlns:a16="http://schemas.microsoft.com/office/drawing/2014/main" id="{90419C02-5014-431E-9B3F-820F1A994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9851662" y="-42571"/>
            <a:ext cx="2169326" cy="125592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7AAB320-D17C-4D31-8F50-8C4C562FC047}"/>
              </a:ext>
            </a:extLst>
          </p:cNvPr>
          <p:cNvSpPr txBox="1"/>
          <p:nvPr/>
        </p:nvSpPr>
        <p:spPr>
          <a:xfrm>
            <a:off x="91602" y="1166476"/>
            <a:ext cx="9007704" cy="4848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SOCIAL</a:t>
            </a:r>
          </a:p>
          <a:p>
            <a:pPr lvl="2"/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Enfermedades y maternidad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Riesgos de trabajo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Invalidez y vida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Retiro, cesantía en edad avanzada y vejez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Guarderías y prestaciones sociales.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s-ES" dirty="0">
              <a:latin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S" sz="1800" b="0" i="0" u="none" strike="noStrike" baseline="0" dirty="0">
                <a:latin typeface="Arial" panose="020B0604020202020204" pitchFamily="34" charset="0"/>
              </a:rPr>
              <a:t> </a:t>
            </a:r>
            <a:endParaRPr lang="es-MX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10571A7F-B8EC-448B-BF9F-273855F2AF24}"/>
              </a:ext>
            </a:extLst>
          </p:cNvPr>
          <p:cNvSpPr txBox="1">
            <a:spLocks/>
          </p:cNvSpPr>
          <p:nvPr/>
        </p:nvSpPr>
        <p:spPr>
          <a:xfrm>
            <a:off x="539417" y="396833"/>
            <a:ext cx="8864430" cy="81652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b="1" dirty="0">
                <a:solidFill>
                  <a:srgbClr val="002060"/>
                </a:solidFill>
                <a:latin typeface="Arial Nova" panose="020B0504020202020204" pitchFamily="34" charset="0"/>
                <a:ea typeface="+mj-ea"/>
                <a:cs typeface="+mj-cs"/>
              </a:rPr>
              <a:t>INSTITUTO MEXICANO DEL SEGURO SOCIAL</a:t>
            </a:r>
          </a:p>
          <a:p>
            <a:pPr algn="l"/>
            <a:endParaRPr lang="es-MX" sz="4000" b="1" dirty="0">
              <a:solidFill>
                <a:srgbClr val="002060"/>
              </a:solidFill>
              <a:latin typeface="Arial Nova" panose="020B0504020202020204" pitchFamily="34" charset="0"/>
            </a:endParaRPr>
          </a:p>
        </p:txBody>
      </p:sp>
      <p:pic>
        <p:nvPicPr>
          <p:cNvPr id="1028" name="Picture 4" descr="La seguridad social y sus beneficios. | Procuraduría Federal de la Defensa  del Trabajo | Gobierno | gob.mx">
            <a:extLst>
              <a:ext uri="{FF2B5EF4-FFF2-40B4-BE49-F238E27FC236}">
                <a16:creationId xmlns:a16="http://schemas.microsoft.com/office/drawing/2014/main" id="{4EFF3697-3BDD-49A9-83F8-299B1B5932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75" r="30777" b="10406"/>
          <a:stretch/>
        </p:blipFill>
        <p:spPr bwMode="auto">
          <a:xfrm>
            <a:off x="2688404" y="3662397"/>
            <a:ext cx="4765491" cy="29065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450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0" name="Picture 2" descr="sfondosott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90354" cy="148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 descr="Logo">
            <a:extLst>
              <a:ext uri="{FF2B5EF4-FFF2-40B4-BE49-F238E27FC236}">
                <a16:creationId xmlns:a16="http://schemas.microsoft.com/office/drawing/2014/main" id="{90419C02-5014-431E-9B3F-820F1A994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9851662" y="-42571"/>
            <a:ext cx="2169326" cy="125592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6533A69-B99F-459C-A056-BCAE41E20297}"/>
              </a:ext>
            </a:extLst>
          </p:cNvPr>
          <p:cNvSpPr txBox="1"/>
          <p:nvPr/>
        </p:nvSpPr>
        <p:spPr>
          <a:xfrm>
            <a:off x="692886" y="1370174"/>
            <a:ext cx="10514805" cy="3233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ENFERMEDADES GENERALES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algn="just">
              <a:lnSpc>
                <a:spcPct val="150000"/>
              </a:lnSpc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>
              <a:lnSpc>
                <a:spcPct val="150000"/>
              </a:lnSpc>
            </a:pP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S" sz="1800" b="0" i="0" u="none" strike="noStrike" baseline="0" dirty="0">
                <a:latin typeface="Arial" panose="020B0604020202020204" pitchFamily="34" charset="0"/>
              </a:rPr>
              <a:t> </a:t>
            </a:r>
            <a:endParaRPr lang="es-MX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8CD29C9C-B1E6-4FF2-A0D9-81D47C3230EA}"/>
              </a:ext>
            </a:extLst>
          </p:cNvPr>
          <p:cNvSpPr txBox="1">
            <a:spLocks/>
          </p:cNvSpPr>
          <p:nvPr/>
        </p:nvSpPr>
        <p:spPr>
          <a:xfrm>
            <a:off x="539417" y="396833"/>
            <a:ext cx="8864430" cy="81652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b="1" dirty="0">
                <a:solidFill>
                  <a:srgbClr val="002060"/>
                </a:solidFill>
                <a:latin typeface="Arial Nova" panose="020B0504020202020204" pitchFamily="34" charset="0"/>
                <a:ea typeface="+mj-ea"/>
                <a:cs typeface="+mj-cs"/>
              </a:rPr>
              <a:t>INSTITUTO MEXICANO DEL SEGURO SOCIAL</a:t>
            </a:r>
          </a:p>
          <a:p>
            <a:pPr algn="l"/>
            <a:endParaRPr lang="es-MX" sz="4000" b="1" dirty="0">
              <a:solidFill>
                <a:srgbClr val="002060"/>
              </a:solidFill>
              <a:latin typeface="Arial Nova" panose="020B05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E2CE6A0-F564-4968-B27A-146B16F39C0C}"/>
              </a:ext>
            </a:extLst>
          </p:cNvPr>
          <p:cNvSpPr txBox="1"/>
          <p:nvPr/>
        </p:nvSpPr>
        <p:spPr>
          <a:xfrm>
            <a:off x="-516508" y="1969482"/>
            <a:ext cx="5630222" cy="4888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57350" lvl="3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Atención medica y medicamentos gratuitos.</a:t>
            </a:r>
          </a:p>
          <a:p>
            <a:pPr marL="1657350" lvl="3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Incapacidad (subsidio del 60% del S.D.I. a partir del 4° día )</a:t>
            </a:r>
          </a:p>
          <a:p>
            <a:pPr marL="1657350" lvl="3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incapacidad debe ser entregada de manera inmediata (Copia Patrón)</a:t>
            </a:r>
          </a:p>
          <a:p>
            <a:pPr marL="1657350" lvl="3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 descr="Texto, Carta&#10;&#10;Descripción generada automáticamente">
            <a:extLst>
              <a:ext uri="{FF2B5EF4-FFF2-40B4-BE49-F238E27FC236}">
                <a16:creationId xmlns:a16="http://schemas.microsoft.com/office/drawing/2014/main" id="{F7055550-9619-4D4E-934F-3AF536B17B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1" t="535" r="3331" b="29297"/>
          <a:stretch/>
        </p:blipFill>
        <p:spPr>
          <a:xfrm>
            <a:off x="5683602" y="1255925"/>
            <a:ext cx="5815512" cy="5513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909D302C-DF19-46FD-868E-88A85EDAB64F}"/>
              </a:ext>
            </a:extLst>
          </p:cNvPr>
          <p:cNvSpPr/>
          <p:nvPr/>
        </p:nvSpPr>
        <p:spPr>
          <a:xfrm>
            <a:off x="8935946" y="1569261"/>
            <a:ext cx="1744910" cy="304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F6DE8E73-0C0B-4FBD-9E70-4D0ADC5F3BB5}"/>
              </a:ext>
            </a:extLst>
          </p:cNvPr>
          <p:cNvSpPr/>
          <p:nvPr/>
        </p:nvSpPr>
        <p:spPr>
          <a:xfrm>
            <a:off x="7630411" y="5664204"/>
            <a:ext cx="1744910" cy="304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CCA2544D-D0C1-40FA-9E83-64A8070C8378}"/>
              </a:ext>
            </a:extLst>
          </p:cNvPr>
          <p:cNvSpPr/>
          <p:nvPr/>
        </p:nvSpPr>
        <p:spPr>
          <a:xfrm>
            <a:off x="8475867" y="4202884"/>
            <a:ext cx="215127" cy="1845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38181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0" name="Picture 2" descr="sfondosott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90354" cy="148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 descr="Logo">
            <a:extLst>
              <a:ext uri="{FF2B5EF4-FFF2-40B4-BE49-F238E27FC236}">
                <a16:creationId xmlns:a16="http://schemas.microsoft.com/office/drawing/2014/main" id="{90419C02-5014-431E-9B3F-820F1A994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9851662" y="-42571"/>
            <a:ext cx="2169326" cy="125592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6533A69-B99F-459C-A056-BCAE41E20297}"/>
              </a:ext>
            </a:extLst>
          </p:cNvPr>
          <p:cNvSpPr txBox="1"/>
          <p:nvPr/>
        </p:nvSpPr>
        <p:spPr>
          <a:xfrm>
            <a:off x="692886" y="1370174"/>
            <a:ext cx="10514805" cy="3233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MATERNIDAD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algn="just">
              <a:lnSpc>
                <a:spcPct val="150000"/>
              </a:lnSpc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>
              <a:lnSpc>
                <a:spcPct val="150000"/>
              </a:lnSpc>
            </a:pP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S" sz="1800" b="0" i="0" u="none" strike="noStrike" baseline="0" dirty="0">
                <a:latin typeface="Arial" panose="020B0604020202020204" pitchFamily="34" charset="0"/>
              </a:rPr>
              <a:t> </a:t>
            </a:r>
            <a:endParaRPr lang="es-MX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8CD29C9C-B1E6-4FF2-A0D9-81D47C3230EA}"/>
              </a:ext>
            </a:extLst>
          </p:cNvPr>
          <p:cNvSpPr txBox="1">
            <a:spLocks/>
          </p:cNvSpPr>
          <p:nvPr/>
        </p:nvSpPr>
        <p:spPr>
          <a:xfrm>
            <a:off x="539417" y="396833"/>
            <a:ext cx="8864430" cy="81652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b="1" dirty="0">
                <a:solidFill>
                  <a:srgbClr val="002060"/>
                </a:solidFill>
                <a:latin typeface="Arial Nova" panose="020B0504020202020204" pitchFamily="34" charset="0"/>
                <a:ea typeface="+mj-ea"/>
                <a:cs typeface="+mj-cs"/>
              </a:rPr>
              <a:t>INSTITUTO MEXICANO DEL SEGURO SOCIAL</a:t>
            </a:r>
          </a:p>
          <a:p>
            <a:pPr algn="l"/>
            <a:endParaRPr lang="es-MX" sz="4000" b="1" dirty="0">
              <a:solidFill>
                <a:srgbClr val="002060"/>
              </a:solidFill>
              <a:latin typeface="Arial Nova" panose="020B05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E2CE6A0-F564-4968-B27A-146B16F39C0C}"/>
              </a:ext>
            </a:extLst>
          </p:cNvPr>
          <p:cNvSpPr txBox="1"/>
          <p:nvPr/>
        </p:nvSpPr>
        <p:spPr>
          <a:xfrm>
            <a:off x="984309" y="2005778"/>
            <a:ext cx="8997549" cy="2118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57350" lvl="3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Atención medica y medicamentos gratuitos.</a:t>
            </a:r>
          </a:p>
          <a:p>
            <a:pPr marL="1657350" lvl="3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Incapacidad (100% del S.D.I. a partir de la semana 34 de gestación  por 84 días.)</a:t>
            </a:r>
          </a:p>
          <a:p>
            <a:pPr marL="1657350" lvl="3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DD6EC60-C2C0-4A91-8AC7-1DA7A51FC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014" y="3823521"/>
            <a:ext cx="4160940" cy="1991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ituación de la atención primaria en el IMSS: retos y oportunidades">
            <a:extLst>
              <a:ext uri="{FF2B5EF4-FFF2-40B4-BE49-F238E27FC236}">
                <a16:creationId xmlns:a16="http://schemas.microsoft.com/office/drawing/2014/main" id="{6DE58D7C-7E02-4A51-B9F6-DCD60E521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938" y="3708808"/>
            <a:ext cx="4911753" cy="2111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0ABB9F2-0B02-4DE0-A743-3271824C1931}"/>
              </a:ext>
            </a:extLst>
          </p:cNvPr>
          <p:cNvSpPr txBox="1"/>
          <p:nvPr/>
        </p:nvSpPr>
        <p:spPr>
          <a:xfrm>
            <a:off x="2533476" y="5973413"/>
            <a:ext cx="3246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accent5">
                    <a:lumMod val="50000"/>
                  </a:schemeClr>
                </a:solidFill>
              </a:rPr>
              <a:t>COPIA PATRÓN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CC8FB80-E158-486F-8309-3351513EF4C4}"/>
              </a:ext>
            </a:extLst>
          </p:cNvPr>
          <p:cNvSpPr txBox="1"/>
          <p:nvPr/>
        </p:nvSpPr>
        <p:spPr>
          <a:xfrm>
            <a:off x="7689786" y="6078241"/>
            <a:ext cx="3246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accent5">
                    <a:lumMod val="50000"/>
                  </a:schemeClr>
                </a:solidFill>
              </a:rPr>
              <a:t>COPIA ASEGURADO</a:t>
            </a:r>
          </a:p>
        </p:txBody>
      </p:sp>
    </p:spTree>
    <p:extLst>
      <p:ext uri="{BB962C8B-B14F-4D97-AF65-F5344CB8AC3E}">
        <p14:creationId xmlns:p14="http://schemas.microsoft.com/office/powerpoint/2010/main" val="1542963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0" name="Picture 2" descr="sfondosott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90354" cy="148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 descr="Logo">
            <a:extLst>
              <a:ext uri="{FF2B5EF4-FFF2-40B4-BE49-F238E27FC236}">
                <a16:creationId xmlns:a16="http://schemas.microsoft.com/office/drawing/2014/main" id="{90419C02-5014-431E-9B3F-820F1A994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9851662" y="-42571"/>
            <a:ext cx="2169326" cy="125592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6533A69-B99F-459C-A056-BCAE41E20297}"/>
              </a:ext>
            </a:extLst>
          </p:cNvPr>
          <p:cNvSpPr txBox="1"/>
          <p:nvPr/>
        </p:nvSpPr>
        <p:spPr>
          <a:xfrm>
            <a:off x="421520" y="1213354"/>
            <a:ext cx="11599468" cy="5695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RIESGO DE TRABAJO: </a:t>
            </a:r>
            <a:r>
              <a:rPr lang="es-E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accidentes y enfermedades que están expuestos los trabajadores en el ejercicio del trabajo.</a:t>
            </a:r>
          </a:p>
          <a:p>
            <a:pPr algn="just">
              <a:lnSpc>
                <a:spcPct val="150000"/>
              </a:lnSpc>
            </a:pPr>
            <a:endParaRPr lang="es-E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s-E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algn="just">
              <a:lnSpc>
                <a:spcPct val="150000"/>
              </a:lnSpc>
            </a:pPr>
            <a:r>
              <a:rPr lang="es-E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/>
            <a:endParaRPr lang="es-E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E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instituto expide dos tipos de formatos que deberán </a:t>
            </a:r>
          </a:p>
          <a:p>
            <a:pPr algn="just"/>
            <a:r>
              <a:rPr lang="es-E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 entregados de manera inmediata al patrón.</a:t>
            </a:r>
          </a:p>
          <a:p>
            <a:pPr algn="just"/>
            <a:endParaRPr lang="es-E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ST-7 (accidentes)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ST-9 (enfermedades)</a:t>
            </a:r>
          </a:p>
          <a:p>
            <a:pPr algn="just">
              <a:lnSpc>
                <a:spcPct val="150000"/>
              </a:lnSpc>
            </a:pP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S" sz="1800" b="0" i="0" u="none" strike="noStrike" baseline="0" dirty="0">
                <a:latin typeface="Arial" panose="020B0604020202020204" pitchFamily="34" charset="0"/>
              </a:rPr>
              <a:t> </a:t>
            </a:r>
            <a:endParaRPr lang="es-MX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8CD29C9C-B1E6-4FF2-A0D9-81D47C3230EA}"/>
              </a:ext>
            </a:extLst>
          </p:cNvPr>
          <p:cNvSpPr txBox="1">
            <a:spLocks/>
          </p:cNvSpPr>
          <p:nvPr/>
        </p:nvSpPr>
        <p:spPr>
          <a:xfrm>
            <a:off x="539417" y="396833"/>
            <a:ext cx="8864430" cy="81652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b="1" dirty="0">
                <a:solidFill>
                  <a:srgbClr val="002060"/>
                </a:solidFill>
                <a:latin typeface="Arial Nova" panose="020B0504020202020204" pitchFamily="34" charset="0"/>
                <a:ea typeface="+mj-ea"/>
                <a:cs typeface="+mj-cs"/>
              </a:rPr>
              <a:t>INSTITUTO MEXICANO DEL SEGURO SOCIAL</a:t>
            </a:r>
          </a:p>
          <a:p>
            <a:pPr algn="l"/>
            <a:endParaRPr lang="es-MX" sz="4000" b="1" dirty="0">
              <a:solidFill>
                <a:srgbClr val="002060"/>
              </a:solidFill>
              <a:latin typeface="Arial Nova" panose="020B05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E2CE6A0-F564-4968-B27A-146B16F39C0C}"/>
              </a:ext>
            </a:extLst>
          </p:cNvPr>
          <p:cNvSpPr txBox="1"/>
          <p:nvPr/>
        </p:nvSpPr>
        <p:spPr>
          <a:xfrm>
            <a:off x="614918" y="2359262"/>
            <a:ext cx="8997549" cy="128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57350" lvl="3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Atención medica y medicamentos gratuitos.</a:t>
            </a:r>
          </a:p>
          <a:p>
            <a:pPr marL="1657350" lvl="3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Incapacidad (subsidio al 100% del S.D.I. a partir del accidente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657350" lvl="3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Formato ST-7">
            <a:extLst>
              <a:ext uri="{FF2B5EF4-FFF2-40B4-BE49-F238E27FC236}">
                <a16:creationId xmlns:a16="http://schemas.microsoft.com/office/drawing/2014/main" id="{C6C93D97-E603-4386-94B3-D139382B2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619" y="3552114"/>
            <a:ext cx="5744767" cy="2808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E7898F49-AAEB-448C-AE6B-83A5BD6227EF}"/>
              </a:ext>
            </a:extLst>
          </p:cNvPr>
          <p:cNvSpPr/>
          <p:nvPr/>
        </p:nvSpPr>
        <p:spPr>
          <a:xfrm>
            <a:off x="7197542" y="4221159"/>
            <a:ext cx="2206305" cy="638989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46166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0" name="Picture 2" descr="sfondosott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90354" cy="148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E5AAA9D-4187-4B74-A51F-5AB37F501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A503-D8B1-47F9-A32D-EF83212BB4B1}" type="slidenum">
              <a:rPr lang="es-MX" smtClean="0"/>
              <a:t>2</a:t>
            </a:fld>
            <a:endParaRPr lang="es-MX" dirty="0"/>
          </a:p>
        </p:txBody>
      </p:sp>
      <p:pic>
        <p:nvPicPr>
          <p:cNvPr id="8" name="Picture 3" descr="Logo">
            <a:extLst>
              <a:ext uri="{FF2B5EF4-FFF2-40B4-BE49-F238E27FC236}">
                <a16:creationId xmlns:a16="http://schemas.microsoft.com/office/drawing/2014/main" id="{90419C02-5014-431E-9B3F-820F1A994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9851662" y="-42571"/>
            <a:ext cx="2169326" cy="125592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0F5AFCB-7415-4BB2-AC1C-FC8FA377C706}"/>
              </a:ext>
            </a:extLst>
          </p:cNvPr>
          <p:cNvSpPr txBox="1"/>
          <p:nvPr/>
        </p:nvSpPr>
        <p:spPr>
          <a:xfrm>
            <a:off x="2165136" y="1817966"/>
            <a:ext cx="9056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chemeClr val="tx2"/>
                </a:solidFill>
                <a:latin typeface="Arial" panose="020B0604020202020204" pitchFamily="34" charset="0"/>
              </a:rPr>
              <a:t>Conocer derechos y obligaciones</a:t>
            </a:r>
            <a:endParaRPr lang="es-MX" sz="4000" b="1" dirty="0">
              <a:solidFill>
                <a:schemeClr val="tx2"/>
              </a:solidFill>
            </a:endParaRPr>
          </a:p>
        </p:txBody>
      </p:sp>
      <p:pic>
        <p:nvPicPr>
          <p:cNvPr id="1026" name="Picture 2" descr="OBLIGACIONES DE LOS PATRONES">
            <a:extLst>
              <a:ext uri="{FF2B5EF4-FFF2-40B4-BE49-F238E27FC236}">
                <a16:creationId xmlns:a16="http://schemas.microsoft.com/office/drawing/2014/main" id="{6485706C-E210-4D74-A971-E2996CAD7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255" y="3114086"/>
            <a:ext cx="3813575" cy="299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3D0FB321-FE82-4912-87CD-04C04317645B}"/>
              </a:ext>
            </a:extLst>
          </p:cNvPr>
          <p:cNvSpPr/>
          <p:nvPr/>
        </p:nvSpPr>
        <p:spPr>
          <a:xfrm>
            <a:off x="8788045" y="5494559"/>
            <a:ext cx="300802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0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masis MT Pro Black" panose="02040A04050005020304" pitchFamily="18" charset="0"/>
              </a:rPr>
              <a:t>PATRÓN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D9E2FE0-15CD-4A29-9F3E-D34556FFCDCF}"/>
              </a:ext>
            </a:extLst>
          </p:cNvPr>
          <p:cNvSpPr/>
          <p:nvPr/>
        </p:nvSpPr>
        <p:spPr>
          <a:xfrm>
            <a:off x="887896" y="3052532"/>
            <a:ext cx="360735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masis MT Pro Black" panose="02040A04050005020304" pitchFamily="18" charset="0"/>
              </a:rPr>
              <a:t>TRABAJADOR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B4D7A78-E3C1-48E1-80FA-C94569893F2B}"/>
              </a:ext>
            </a:extLst>
          </p:cNvPr>
          <p:cNvSpPr/>
          <p:nvPr/>
        </p:nvSpPr>
        <p:spPr>
          <a:xfrm>
            <a:off x="1121223" y="357976"/>
            <a:ext cx="3260828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6000" b="1" dirty="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Objetivo</a:t>
            </a:r>
          </a:p>
        </p:txBody>
      </p:sp>
    </p:spTree>
    <p:extLst>
      <p:ext uri="{BB962C8B-B14F-4D97-AF65-F5344CB8AC3E}">
        <p14:creationId xmlns:p14="http://schemas.microsoft.com/office/powerpoint/2010/main" val="3722725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0" name="Picture 2" descr="sfondosott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90354" cy="148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 descr="Logo">
            <a:extLst>
              <a:ext uri="{FF2B5EF4-FFF2-40B4-BE49-F238E27FC236}">
                <a16:creationId xmlns:a16="http://schemas.microsoft.com/office/drawing/2014/main" id="{90419C02-5014-431E-9B3F-820F1A994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9851662" y="-42571"/>
            <a:ext cx="2169326" cy="125592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6533A69-B99F-459C-A056-BCAE41E20297}"/>
              </a:ext>
            </a:extLst>
          </p:cNvPr>
          <p:cNvSpPr txBox="1"/>
          <p:nvPr/>
        </p:nvSpPr>
        <p:spPr>
          <a:xfrm>
            <a:off x="692886" y="1370174"/>
            <a:ext cx="10514805" cy="2956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El colaborador se podrá presentar a trabajar nuevamente presentando el formato ST-2</a:t>
            </a:r>
          </a:p>
          <a:p>
            <a:pPr algn="just">
              <a:lnSpc>
                <a:spcPct val="150000"/>
              </a:lnSpc>
            </a:pP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algn="just">
              <a:lnSpc>
                <a:spcPct val="150000"/>
              </a:lnSpc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>
              <a:lnSpc>
                <a:spcPct val="150000"/>
              </a:lnSpc>
            </a:pP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S" sz="1800" b="0" i="0" u="none" strike="noStrike" baseline="0" dirty="0">
                <a:latin typeface="Arial" panose="020B0604020202020204" pitchFamily="34" charset="0"/>
              </a:rPr>
              <a:t> </a:t>
            </a:r>
            <a:endParaRPr lang="es-MX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8CD29C9C-B1E6-4FF2-A0D9-81D47C3230EA}"/>
              </a:ext>
            </a:extLst>
          </p:cNvPr>
          <p:cNvSpPr txBox="1">
            <a:spLocks/>
          </p:cNvSpPr>
          <p:nvPr/>
        </p:nvSpPr>
        <p:spPr>
          <a:xfrm>
            <a:off x="539417" y="396833"/>
            <a:ext cx="8864430" cy="81652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b="1" dirty="0">
                <a:solidFill>
                  <a:srgbClr val="002060"/>
                </a:solidFill>
                <a:latin typeface="Arial Nova" panose="020B0504020202020204" pitchFamily="34" charset="0"/>
                <a:ea typeface="+mj-ea"/>
                <a:cs typeface="+mj-cs"/>
              </a:rPr>
              <a:t>INSTITUTO MEXICANO DEL SEGURO SOCIAL</a:t>
            </a:r>
          </a:p>
          <a:p>
            <a:pPr algn="l"/>
            <a:endParaRPr lang="es-MX" sz="4000" b="1" dirty="0">
              <a:solidFill>
                <a:srgbClr val="002060"/>
              </a:solidFill>
              <a:latin typeface="Arial Nova" panose="020B0504020202020204" pitchFamily="34" charset="0"/>
            </a:endParaRPr>
          </a:p>
        </p:txBody>
      </p:sp>
      <p:pic>
        <p:nvPicPr>
          <p:cNvPr id="2050" name="Picture 2" descr="Forma ST 2 I Mss | PDF">
            <a:extLst>
              <a:ext uri="{FF2B5EF4-FFF2-40B4-BE49-F238E27FC236}">
                <a16:creationId xmlns:a16="http://schemas.microsoft.com/office/drawing/2014/main" id="{2AB8BBBD-407B-43FD-82F0-3ECA05BACB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00"/>
          <a:stretch/>
        </p:blipFill>
        <p:spPr bwMode="auto">
          <a:xfrm>
            <a:off x="5950288" y="2235975"/>
            <a:ext cx="5143500" cy="4032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FE910399-8E8F-48EF-A844-BA5038620224}"/>
              </a:ext>
            </a:extLst>
          </p:cNvPr>
          <p:cNvSpPr txBox="1"/>
          <p:nvPr/>
        </p:nvSpPr>
        <p:spPr>
          <a:xfrm>
            <a:off x="-271071" y="2964695"/>
            <a:ext cx="5556583" cy="2672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57350" lvl="3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Dictamen de alta de riego de trabajo</a:t>
            </a:r>
          </a:p>
          <a:p>
            <a:pPr marL="1657350" lvl="3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Calificación del riesgo</a:t>
            </a:r>
          </a:p>
          <a:p>
            <a:pPr marL="1657350" lvl="3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 de labores</a:t>
            </a:r>
          </a:p>
          <a:p>
            <a:pPr marL="1657350" lvl="3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AB13604D-386B-4B17-866A-244496620CF4}"/>
              </a:ext>
            </a:extLst>
          </p:cNvPr>
          <p:cNvSpPr/>
          <p:nvPr/>
        </p:nvSpPr>
        <p:spPr>
          <a:xfrm>
            <a:off x="6171829" y="4616156"/>
            <a:ext cx="2821169" cy="716076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3C6AE7A-ECE9-4CF7-8C51-35265A2598AA}"/>
              </a:ext>
            </a:extLst>
          </p:cNvPr>
          <p:cNvSpPr/>
          <p:nvPr/>
        </p:nvSpPr>
        <p:spPr>
          <a:xfrm>
            <a:off x="9781352" y="4923771"/>
            <a:ext cx="797166" cy="51315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83851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0" name="Picture 2" descr="sfondosott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90354" cy="148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 descr="Logo">
            <a:extLst>
              <a:ext uri="{FF2B5EF4-FFF2-40B4-BE49-F238E27FC236}">
                <a16:creationId xmlns:a16="http://schemas.microsoft.com/office/drawing/2014/main" id="{90419C02-5014-431E-9B3F-820F1A994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9851662" y="-42571"/>
            <a:ext cx="2169326" cy="125592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6533A69-B99F-459C-A056-BCAE41E20297}"/>
              </a:ext>
            </a:extLst>
          </p:cNvPr>
          <p:cNvSpPr txBox="1"/>
          <p:nvPr/>
        </p:nvSpPr>
        <p:spPr>
          <a:xfrm>
            <a:off x="613373" y="1204294"/>
            <a:ext cx="8790474" cy="3417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¿Dónde cobrar mis incapacidades?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algn="just">
              <a:lnSpc>
                <a:spcPct val="150000"/>
              </a:lnSpc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>
              <a:lnSpc>
                <a:spcPct val="150000"/>
              </a:lnSpc>
            </a:pP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S" sz="1800" b="0" i="0" u="none" strike="noStrike" baseline="0" dirty="0">
                <a:latin typeface="Arial" panose="020B0604020202020204" pitchFamily="34" charset="0"/>
              </a:rPr>
              <a:t> </a:t>
            </a:r>
            <a:endParaRPr lang="es-MX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8CD29C9C-B1E6-4FF2-A0D9-81D47C3230EA}"/>
              </a:ext>
            </a:extLst>
          </p:cNvPr>
          <p:cNvSpPr txBox="1">
            <a:spLocks/>
          </p:cNvSpPr>
          <p:nvPr/>
        </p:nvSpPr>
        <p:spPr>
          <a:xfrm>
            <a:off x="539417" y="396833"/>
            <a:ext cx="8864430" cy="81652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b="1" dirty="0">
                <a:solidFill>
                  <a:srgbClr val="002060"/>
                </a:solidFill>
                <a:latin typeface="Arial Nova" panose="020B0504020202020204" pitchFamily="34" charset="0"/>
                <a:ea typeface="+mj-ea"/>
                <a:cs typeface="+mj-cs"/>
              </a:rPr>
              <a:t>INSTITUTO MEXICANO DEL SEGURO SOCIAL</a:t>
            </a:r>
          </a:p>
          <a:p>
            <a:pPr algn="l"/>
            <a:endParaRPr lang="es-MX" sz="4000" b="1" dirty="0">
              <a:solidFill>
                <a:srgbClr val="002060"/>
              </a:solidFill>
              <a:latin typeface="Arial Nova" panose="020B05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E2CE6A0-F564-4968-B27A-146B16F39C0C}"/>
              </a:ext>
            </a:extLst>
          </p:cNvPr>
          <p:cNvSpPr txBox="1"/>
          <p:nvPr/>
        </p:nvSpPr>
        <p:spPr>
          <a:xfrm>
            <a:off x="-435442" y="1881146"/>
            <a:ext cx="8530525" cy="5073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57350" lvl="3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 línea</a:t>
            </a:r>
          </a:p>
          <a:p>
            <a:pPr lvl="3" algn="just">
              <a:lnSpc>
                <a:spcPct val="150000"/>
              </a:lnSpc>
            </a:pPr>
            <a:r>
              <a:rPr lang="es-ES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anose="020B0604020202020204" pitchFamily="34" charset="0"/>
              </a:rPr>
              <a:t>Registrar una sola vez, la cuenta CLABE asociada a una cuenta bancaria a tu nombre en el portal web del IMSS.</a:t>
            </a:r>
          </a:p>
          <a:p>
            <a:pPr lvl="3" algn="just">
              <a:lnSpc>
                <a:spcPct val="150000"/>
              </a:lnSpc>
            </a:pPr>
            <a:endParaRPr lang="es-ES" sz="20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Helvetica" panose="020B0604020202020204" pitchFamily="34" charset="0"/>
            </a:endParaRPr>
          </a:p>
          <a:p>
            <a:pPr lvl="3" algn="just">
              <a:lnSpc>
                <a:spcPct val="150000"/>
              </a:lnSpc>
            </a:pPr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Arial" panose="020B0604020202020204" pitchFamily="34" charset="0"/>
              </a:rPr>
              <a:t>Correo de contacto: </a:t>
            </a:r>
            <a:r>
              <a:rPr lang="es-MX" sz="2000" u="sng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peys02.tlx01940@imss.gob.mx </a:t>
            </a:r>
            <a:endParaRPr lang="es-ES" sz="2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57350" lvl="3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57350" lvl="3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57350" lvl="3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Ventanilla</a:t>
            </a:r>
          </a:p>
          <a:p>
            <a:pPr lvl="3" algn="just">
              <a:lnSpc>
                <a:spcPct val="150000"/>
              </a:lnSpc>
            </a:pPr>
            <a:r>
              <a:rPr lang="es-ES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Roboto" panose="02000000000000000000" pitchFamily="2" charset="0"/>
              </a:rPr>
              <a:t>Presentar incapacidad (copia asegurado)</a:t>
            </a:r>
          </a:p>
          <a:p>
            <a:pPr lvl="3" algn="just">
              <a:lnSpc>
                <a:spcPct val="150000"/>
              </a:lnSpc>
            </a:pPr>
            <a:r>
              <a:rPr lang="es-ES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Roboto" panose="02000000000000000000" pitchFamily="2" charset="0"/>
              </a:rPr>
              <a:t>Identificación oficial y copia</a:t>
            </a:r>
            <a:endParaRPr lang="es-ES" sz="2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57350" lvl="3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0E79B0A-F8FD-45D8-89A8-7CA907DA142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28" t="63976" r="36766" b="23303"/>
          <a:stretch/>
        </p:blipFill>
        <p:spPr>
          <a:xfrm>
            <a:off x="7046267" y="3207399"/>
            <a:ext cx="4715160" cy="748047"/>
          </a:xfrm>
          <a:prstGeom prst="rect">
            <a:avLst/>
          </a:prstGeom>
        </p:spPr>
      </p:pic>
      <p:pic>
        <p:nvPicPr>
          <p:cNvPr id="3074" name="Picture 2" descr="Eres cliente de BBVA Bancomer? Aquí lo que debes saber sobre su cambio de  nombre | .: Paréntesis :.">
            <a:extLst>
              <a:ext uri="{FF2B5EF4-FFF2-40B4-BE49-F238E27FC236}">
                <a16:creationId xmlns:a16="http://schemas.microsoft.com/office/drawing/2014/main" id="{96E7CF36-7186-440E-96DC-8A10ECCFB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4562" y="5403285"/>
            <a:ext cx="1960787" cy="98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SBC Personas - Productos Y Servicios - HSBC México">
            <a:extLst>
              <a:ext uri="{FF2B5EF4-FFF2-40B4-BE49-F238E27FC236}">
                <a16:creationId xmlns:a16="http://schemas.microsoft.com/office/drawing/2014/main" id="{F9450CF9-9FDA-4FB5-B14F-88F745488C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82" b="32878"/>
          <a:stretch/>
        </p:blipFill>
        <p:spPr bwMode="auto">
          <a:xfrm>
            <a:off x="7054279" y="4584229"/>
            <a:ext cx="3017690" cy="106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SS Digital - Apps en Google Play">
            <a:extLst>
              <a:ext uri="{FF2B5EF4-FFF2-40B4-BE49-F238E27FC236}">
                <a16:creationId xmlns:a16="http://schemas.microsoft.com/office/drawing/2014/main" id="{7C083843-F543-41D1-8552-AEE0C2E94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834" y="1454715"/>
            <a:ext cx="3131811" cy="152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634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0" name="Picture 2" descr="sfondosott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64008"/>
            <a:ext cx="12190354" cy="148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 descr="Logo">
            <a:extLst>
              <a:ext uri="{FF2B5EF4-FFF2-40B4-BE49-F238E27FC236}">
                <a16:creationId xmlns:a16="http://schemas.microsoft.com/office/drawing/2014/main" id="{90419C02-5014-431E-9B3F-820F1A994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9851662" y="-42571"/>
            <a:ext cx="2169326" cy="125592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6533A69-B99F-459C-A056-BCAE41E20297}"/>
              </a:ext>
            </a:extLst>
          </p:cNvPr>
          <p:cNvSpPr txBox="1"/>
          <p:nvPr/>
        </p:nvSpPr>
        <p:spPr>
          <a:xfrm>
            <a:off x="692886" y="1370174"/>
            <a:ext cx="10514805" cy="6557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GUARDERIAS Y PRESTACIONES SOCIALES: </a:t>
            </a:r>
            <a:r>
              <a:rPr lang="es-E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Para personas trabajadoras (madre o padre) con derecho al servicio o quien ejerza la patria potestad o custodia del niño(a).</a:t>
            </a:r>
          </a:p>
          <a:p>
            <a:pPr algn="just">
              <a:lnSpc>
                <a:spcPct val="150000"/>
              </a:lnSpc>
            </a:pPr>
            <a:endParaRPr lang="es-ES" sz="2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Servicio es para niños de 43 días de nacidos hasta los 4 años.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Registro por internet o presencial</a:t>
            </a:r>
            <a:r>
              <a:rPr lang="es-ES" sz="2000" dirty="0">
                <a:latin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s-ES" sz="2000" dirty="0">
              <a:latin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 algn="just">
              <a:lnSpc>
                <a:spcPct val="150000"/>
              </a:lnSpc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>
              <a:lnSpc>
                <a:spcPct val="150000"/>
              </a:lnSpc>
            </a:pP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S" sz="1800" b="0" i="0" u="none" strike="noStrike" baseline="0" dirty="0">
                <a:latin typeface="Arial" panose="020B0604020202020204" pitchFamily="34" charset="0"/>
              </a:rPr>
              <a:t> </a:t>
            </a:r>
            <a:endParaRPr lang="es-MX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8CD29C9C-B1E6-4FF2-A0D9-81D47C3230EA}"/>
              </a:ext>
            </a:extLst>
          </p:cNvPr>
          <p:cNvSpPr txBox="1">
            <a:spLocks/>
          </p:cNvSpPr>
          <p:nvPr/>
        </p:nvSpPr>
        <p:spPr>
          <a:xfrm>
            <a:off x="539417" y="396833"/>
            <a:ext cx="8864430" cy="81652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b="1" dirty="0">
                <a:solidFill>
                  <a:srgbClr val="002060"/>
                </a:solidFill>
                <a:latin typeface="Arial Nova" panose="020B0504020202020204" pitchFamily="34" charset="0"/>
                <a:ea typeface="+mj-ea"/>
                <a:cs typeface="+mj-cs"/>
              </a:rPr>
              <a:t>INSTITUTO MEXICANO DEL SEGURO SOCIAL</a:t>
            </a:r>
          </a:p>
          <a:p>
            <a:pPr algn="l"/>
            <a:endParaRPr lang="es-MX" sz="4000" b="1" dirty="0">
              <a:solidFill>
                <a:srgbClr val="002060"/>
              </a:solidFill>
              <a:latin typeface="Arial Nova" panose="020B0504020202020204" pitchFamily="34" charset="0"/>
            </a:endParaRPr>
          </a:p>
        </p:txBody>
      </p:sp>
      <p:pic>
        <p:nvPicPr>
          <p:cNvPr id="7170" name="Picture 2" descr="Estándares de Seguridad en Guarderías del IMSS 2018">
            <a:extLst>
              <a:ext uri="{FF2B5EF4-FFF2-40B4-BE49-F238E27FC236}">
                <a16:creationId xmlns:a16="http://schemas.microsoft.com/office/drawing/2014/main" id="{6A9C6804-B083-4929-AF81-10C022FDE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172" y="3023982"/>
            <a:ext cx="2606182" cy="360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PLANTELES -">
            <a:extLst>
              <a:ext uri="{FF2B5EF4-FFF2-40B4-BE49-F238E27FC236}">
                <a16:creationId xmlns:a16="http://schemas.microsoft.com/office/drawing/2014/main" id="{66E2440A-344F-4684-A3B8-AFF848EBB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887" y="4825113"/>
            <a:ext cx="3624044" cy="190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913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0" name="Picture 2" descr="sfondosott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90354" cy="148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 descr="Logo">
            <a:extLst>
              <a:ext uri="{FF2B5EF4-FFF2-40B4-BE49-F238E27FC236}">
                <a16:creationId xmlns:a16="http://schemas.microsoft.com/office/drawing/2014/main" id="{90419C02-5014-431E-9B3F-820F1A994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9851662" y="-42571"/>
            <a:ext cx="2169326" cy="125592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EC756239-93CE-43A2-ABE9-1F3BBDE239A3}"/>
              </a:ext>
            </a:extLst>
          </p:cNvPr>
          <p:cNvSpPr txBox="1">
            <a:spLocks/>
          </p:cNvSpPr>
          <p:nvPr/>
        </p:nvSpPr>
        <p:spPr>
          <a:xfrm>
            <a:off x="430595" y="233227"/>
            <a:ext cx="3545788" cy="8165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dirty="0">
                <a:solidFill>
                  <a:srgbClr val="002060"/>
                </a:solidFill>
                <a:latin typeface="Arial Nova" panose="020B0504020202020204" pitchFamily="34" charset="0"/>
              </a:rPr>
              <a:t>INFONAVIT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48ACA9E-16E0-48D6-8F41-782DC9A4FCA9}"/>
              </a:ext>
            </a:extLst>
          </p:cNvPr>
          <p:cNvSpPr txBox="1"/>
          <p:nvPr/>
        </p:nvSpPr>
        <p:spPr>
          <a:xfrm>
            <a:off x="880276" y="1255925"/>
            <a:ext cx="10429802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MX" sz="2200" b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FONDO NACIONAL DE LA VIVIENDA PARA LOS TRABAJADORES</a:t>
            </a:r>
          </a:p>
          <a:p>
            <a:pPr algn="l"/>
            <a:endParaRPr lang="es-MX" sz="22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l"/>
            <a:r>
              <a:rPr lang="es-MX" sz="2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Para obtener tu crédito debes reunir por lo menos </a:t>
            </a:r>
            <a:r>
              <a:rPr lang="es-MX" sz="2200" b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1080 puntos</a:t>
            </a:r>
            <a:r>
              <a:rPr lang="es-MX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algn="l"/>
            <a:endParaRPr lang="es-MX" sz="22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s-MX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Comprar</a:t>
            </a:r>
            <a:endParaRPr lang="es-MX" sz="22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s-MX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Construir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s-MX" sz="2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Remodelar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s-MX" sz="2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Pagar mi deuda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MX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s-ES" b="0" i="0" dirty="0">
              <a:solidFill>
                <a:srgbClr val="404040"/>
              </a:solidFill>
              <a:effectLst/>
              <a:latin typeface="Dosis"/>
            </a:endParaRPr>
          </a:p>
          <a:p>
            <a:endParaRPr lang="es-ES" dirty="0">
              <a:solidFill>
                <a:srgbClr val="404040"/>
              </a:solidFill>
              <a:latin typeface="Dosis"/>
            </a:endParaRPr>
          </a:p>
          <a:p>
            <a:endParaRPr lang="es-ES" b="0" i="0" dirty="0">
              <a:solidFill>
                <a:srgbClr val="404040"/>
              </a:solidFill>
              <a:effectLst/>
              <a:latin typeface="Dosis"/>
            </a:endParaRPr>
          </a:p>
        </p:txBody>
      </p:sp>
      <p:pic>
        <p:nvPicPr>
          <p:cNvPr id="8196" name="Picture 4" descr="Tipos de Crédito Infonavit 2019 - Crédito Infonavit para comprar casa o  construir">
            <a:extLst>
              <a:ext uri="{FF2B5EF4-FFF2-40B4-BE49-F238E27FC236}">
                <a16:creationId xmlns:a16="http://schemas.microsoft.com/office/drawing/2014/main" id="{947092DF-C528-49A2-BA51-3432E2FB4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5" t="42668" r="4938" b="12666"/>
          <a:stretch/>
        </p:blipFill>
        <p:spPr bwMode="auto">
          <a:xfrm>
            <a:off x="2343040" y="4477996"/>
            <a:ext cx="5536909" cy="154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réstamos Infonavit en Efectivo 2021 Tijuana ¿Existe? -">
            <a:extLst>
              <a:ext uri="{FF2B5EF4-FFF2-40B4-BE49-F238E27FC236}">
                <a16:creationId xmlns:a16="http://schemas.microsoft.com/office/drawing/2014/main" id="{83A433A0-5E17-4A56-B7B6-B27C593671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4" t="14323" r="73309" b="1066"/>
          <a:stretch/>
        </p:blipFill>
        <p:spPr bwMode="auto">
          <a:xfrm>
            <a:off x="9116568" y="1318863"/>
            <a:ext cx="2039113" cy="474534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221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0" name="Picture 2" descr="sfondosott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90354" cy="148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 descr="Logo">
            <a:extLst>
              <a:ext uri="{FF2B5EF4-FFF2-40B4-BE49-F238E27FC236}">
                <a16:creationId xmlns:a16="http://schemas.microsoft.com/office/drawing/2014/main" id="{90419C02-5014-431E-9B3F-820F1A994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9851662" y="-42571"/>
            <a:ext cx="2169326" cy="125592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EC756239-93CE-43A2-ABE9-1F3BBDE239A3}"/>
              </a:ext>
            </a:extLst>
          </p:cNvPr>
          <p:cNvSpPr txBox="1">
            <a:spLocks/>
          </p:cNvSpPr>
          <p:nvPr/>
        </p:nvSpPr>
        <p:spPr>
          <a:xfrm>
            <a:off x="430595" y="333895"/>
            <a:ext cx="3545788" cy="8165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dirty="0">
                <a:solidFill>
                  <a:srgbClr val="002060"/>
                </a:solidFill>
                <a:latin typeface="Arial Nova" panose="020B0504020202020204" pitchFamily="34" charset="0"/>
              </a:rPr>
              <a:t>INFONAVIT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48ACA9E-16E0-48D6-8F41-782DC9A4FCA9}"/>
              </a:ext>
            </a:extLst>
          </p:cNvPr>
          <p:cNvSpPr txBox="1"/>
          <p:nvPr/>
        </p:nvSpPr>
        <p:spPr>
          <a:xfrm>
            <a:off x="880276" y="1255925"/>
            <a:ext cx="1042980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MX" sz="2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¿Cómo saber cuantos puntos tengo en Infonavit?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MX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Ingresar a https://portalmx.infonavit.org.mx/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MX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l"/>
            <a:endParaRPr lang="es-MX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l"/>
            <a:endParaRPr lang="es-MX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MX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s-ES" b="0" i="0" dirty="0">
              <a:solidFill>
                <a:srgbClr val="404040"/>
              </a:solidFill>
              <a:effectLst/>
              <a:latin typeface="Dosis"/>
            </a:endParaRPr>
          </a:p>
          <a:p>
            <a:endParaRPr lang="es-ES" dirty="0">
              <a:solidFill>
                <a:srgbClr val="404040"/>
              </a:solidFill>
              <a:latin typeface="Dosis"/>
            </a:endParaRPr>
          </a:p>
          <a:p>
            <a:endParaRPr lang="es-ES" b="0" i="0" dirty="0">
              <a:solidFill>
                <a:srgbClr val="404040"/>
              </a:solidFill>
              <a:effectLst/>
              <a:latin typeface="Dosi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F99414A-D015-4315-B5AB-33169643A6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839" t="9786" r="24518" b="33700"/>
          <a:stretch/>
        </p:blipFill>
        <p:spPr>
          <a:xfrm>
            <a:off x="6192871" y="3716532"/>
            <a:ext cx="4559886" cy="286232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81DABB0-78C7-44DF-8A23-575E9A5C0FC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5333"/>
          <a:stretch/>
        </p:blipFill>
        <p:spPr>
          <a:xfrm>
            <a:off x="2866771" y="2302518"/>
            <a:ext cx="8106029" cy="1124712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E44C8B23-24EF-4EF8-A5F2-FE17DF1951B3}"/>
              </a:ext>
            </a:extLst>
          </p:cNvPr>
          <p:cNvSpPr/>
          <p:nvPr/>
        </p:nvSpPr>
        <p:spPr>
          <a:xfrm>
            <a:off x="9563450" y="2562733"/>
            <a:ext cx="1409350" cy="75500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C57C047-9D6A-40A5-AB0B-8E3C4FF7753E}"/>
              </a:ext>
            </a:extLst>
          </p:cNvPr>
          <p:cNvSpPr txBox="1"/>
          <p:nvPr/>
        </p:nvSpPr>
        <p:spPr>
          <a:xfrm>
            <a:off x="542998" y="4489193"/>
            <a:ext cx="104298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Registrar tus datos en “Quiero una cuenta”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MX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Ingresar con correo y contraseña registrada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MX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l"/>
            <a:endParaRPr lang="es-MX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l"/>
            <a:endParaRPr lang="es-MX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MX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s-ES" i="0" dirty="0">
              <a:effectLst/>
              <a:latin typeface="Dosis"/>
            </a:endParaRPr>
          </a:p>
          <a:p>
            <a:endParaRPr lang="es-ES" dirty="0">
              <a:latin typeface="Dosis"/>
            </a:endParaRPr>
          </a:p>
          <a:p>
            <a:endParaRPr lang="es-ES" i="0" dirty="0">
              <a:effectLst/>
              <a:latin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986733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0" name="Picture 2" descr="sfondosott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90354" cy="148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 descr="Logo">
            <a:extLst>
              <a:ext uri="{FF2B5EF4-FFF2-40B4-BE49-F238E27FC236}">
                <a16:creationId xmlns:a16="http://schemas.microsoft.com/office/drawing/2014/main" id="{90419C02-5014-431E-9B3F-820F1A994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9851662" y="-42571"/>
            <a:ext cx="2169326" cy="125592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EC756239-93CE-43A2-ABE9-1F3BBDE239A3}"/>
              </a:ext>
            </a:extLst>
          </p:cNvPr>
          <p:cNvSpPr txBox="1">
            <a:spLocks/>
          </p:cNvSpPr>
          <p:nvPr/>
        </p:nvSpPr>
        <p:spPr>
          <a:xfrm>
            <a:off x="430595" y="333895"/>
            <a:ext cx="3545788" cy="8165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dirty="0">
                <a:solidFill>
                  <a:srgbClr val="002060"/>
                </a:solidFill>
                <a:latin typeface="Arial Nova" panose="020B0504020202020204" pitchFamily="34" charset="0"/>
              </a:rPr>
              <a:t>INFONAVIT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48ACA9E-16E0-48D6-8F41-782DC9A4FCA9}"/>
              </a:ext>
            </a:extLst>
          </p:cNvPr>
          <p:cNvSpPr txBox="1"/>
          <p:nvPr/>
        </p:nvSpPr>
        <p:spPr>
          <a:xfrm>
            <a:off x="880276" y="1255925"/>
            <a:ext cx="104298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Ingresar en me interesa un crédito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MX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l"/>
            <a:endParaRPr lang="es-MX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l"/>
            <a:endParaRPr lang="es-MX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MX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s-ES" b="0" i="0" dirty="0">
              <a:solidFill>
                <a:srgbClr val="404040"/>
              </a:solidFill>
              <a:effectLst/>
              <a:latin typeface="Dosis"/>
            </a:endParaRPr>
          </a:p>
          <a:p>
            <a:endParaRPr lang="es-ES" dirty="0">
              <a:solidFill>
                <a:srgbClr val="404040"/>
              </a:solidFill>
              <a:latin typeface="Dosis"/>
            </a:endParaRPr>
          </a:p>
          <a:p>
            <a:endParaRPr lang="es-ES" b="0" i="0" dirty="0">
              <a:solidFill>
                <a:srgbClr val="404040"/>
              </a:solidFill>
              <a:effectLst/>
              <a:latin typeface="Dosi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74C61CE-2A4A-48AE-8801-D725DE103D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876" t="35088" r="25413" b="10215"/>
          <a:stretch/>
        </p:blipFill>
        <p:spPr>
          <a:xfrm>
            <a:off x="430595" y="1850896"/>
            <a:ext cx="6182686" cy="3751179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E44C8B23-24EF-4EF8-A5F2-FE17DF1951B3}"/>
              </a:ext>
            </a:extLst>
          </p:cNvPr>
          <p:cNvSpPr/>
          <p:nvPr/>
        </p:nvSpPr>
        <p:spPr>
          <a:xfrm>
            <a:off x="3628358" y="4186192"/>
            <a:ext cx="1409350" cy="53899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36814A4-8924-4265-AAD6-4DD5BB46121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850" t="17693" r="35725" b="23200"/>
          <a:stretch/>
        </p:blipFill>
        <p:spPr>
          <a:xfrm>
            <a:off x="6895978" y="2570373"/>
            <a:ext cx="5294376" cy="4053590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B0C0F8E6-E003-4BF3-9382-59E29F5C4891}"/>
              </a:ext>
            </a:extLst>
          </p:cNvPr>
          <p:cNvSpPr/>
          <p:nvPr/>
        </p:nvSpPr>
        <p:spPr>
          <a:xfrm>
            <a:off x="6788882" y="3445778"/>
            <a:ext cx="1409350" cy="31249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24063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0" name="Picture 2" descr="sfondosott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90354" cy="148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 descr="Logo">
            <a:extLst>
              <a:ext uri="{FF2B5EF4-FFF2-40B4-BE49-F238E27FC236}">
                <a16:creationId xmlns:a16="http://schemas.microsoft.com/office/drawing/2014/main" id="{90419C02-5014-431E-9B3F-820F1A994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9851662" y="-42571"/>
            <a:ext cx="2169326" cy="125592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EC756239-93CE-43A2-ABE9-1F3BBDE239A3}"/>
              </a:ext>
            </a:extLst>
          </p:cNvPr>
          <p:cNvSpPr txBox="1">
            <a:spLocks/>
          </p:cNvSpPr>
          <p:nvPr/>
        </p:nvSpPr>
        <p:spPr>
          <a:xfrm>
            <a:off x="430595" y="333895"/>
            <a:ext cx="3529010" cy="8165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dirty="0">
                <a:solidFill>
                  <a:srgbClr val="002060"/>
                </a:solidFill>
                <a:latin typeface="Arial Nova" panose="020B0504020202020204" pitchFamily="34" charset="0"/>
              </a:rPr>
              <a:t>FONACOT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48ACA9E-16E0-48D6-8F41-782DC9A4FCA9}"/>
              </a:ext>
            </a:extLst>
          </p:cNvPr>
          <p:cNvSpPr txBox="1"/>
          <p:nvPr/>
        </p:nvSpPr>
        <p:spPr>
          <a:xfrm>
            <a:off x="979225" y="1290394"/>
            <a:ext cx="10152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MX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FONDO NACIONAL PARA EL CONSUMO DE LOS TRABAJADORES</a:t>
            </a:r>
          </a:p>
          <a:p>
            <a:endParaRPr lang="es-ES" dirty="0">
              <a:solidFill>
                <a:srgbClr val="404040"/>
              </a:solidFill>
              <a:latin typeface="Dosis"/>
            </a:endParaRPr>
          </a:p>
          <a:p>
            <a:endParaRPr lang="es-ES" b="0" i="0" dirty="0">
              <a:solidFill>
                <a:srgbClr val="404040"/>
              </a:solidFill>
              <a:effectLst/>
              <a:latin typeface="Dosi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4E256EB-8E2A-400A-BA13-A8F28814B1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637" t="10642" r="23831" b="13639"/>
          <a:stretch/>
        </p:blipFill>
        <p:spPr>
          <a:xfrm>
            <a:off x="5627752" y="1937590"/>
            <a:ext cx="6033520" cy="480044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D3E1F47-4B6C-4B8B-AFC9-AEF8692AB23F}"/>
              </a:ext>
            </a:extLst>
          </p:cNvPr>
          <p:cNvSpPr txBox="1"/>
          <p:nvPr/>
        </p:nvSpPr>
        <p:spPr>
          <a:xfrm>
            <a:off x="804508" y="2043565"/>
            <a:ext cx="4488018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s-MX" sz="22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s-MX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Antigüedad mínima de un año en tu trabajo actual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s-MX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Tener contrato indeterminado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s-MX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Cumplir con los documentos que solicita el instituto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MX" sz="2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MX" sz="2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Prestamos son en base a tu sueldo y plazos que van desde 6 meses  hasta 18 meses.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MX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l"/>
            <a:endParaRPr lang="es-MX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MX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s-ES" b="0" i="0" dirty="0">
              <a:solidFill>
                <a:srgbClr val="404040"/>
              </a:solidFill>
              <a:effectLst/>
              <a:latin typeface="Dosis"/>
            </a:endParaRPr>
          </a:p>
          <a:p>
            <a:endParaRPr lang="es-MX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4BF628DD-6F3F-4FAB-89B2-6E33097AAFC3}"/>
              </a:ext>
            </a:extLst>
          </p:cNvPr>
          <p:cNvSpPr/>
          <p:nvPr/>
        </p:nvSpPr>
        <p:spPr>
          <a:xfrm>
            <a:off x="5627752" y="3984771"/>
            <a:ext cx="1644242" cy="65950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319033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0" name="Picture 2" descr="sfondosott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90354" cy="148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E5AAA9D-4187-4B74-A51F-5AB37F501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A503-D8B1-47F9-A32D-EF83212BB4B1}" type="slidenum">
              <a:rPr lang="es-MX" smtClean="0"/>
              <a:t>27</a:t>
            </a:fld>
            <a:endParaRPr lang="es-MX" dirty="0"/>
          </a:p>
        </p:txBody>
      </p:sp>
      <p:pic>
        <p:nvPicPr>
          <p:cNvPr id="8" name="Picture 3" descr="Logo">
            <a:extLst>
              <a:ext uri="{FF2B5EF4-FFF2-40B4-BE49-F238E27FC236}">
                <a16:creationId xmlns:a16="http://schemas.microsoft.com/office/drawing/2014/main" id="{90419C02-5014-431E-9B3F-820F1A994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9851662" y="-42571"/>
            <a:ext cx="2169326" cy="125592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DE236FF3-BB92-44C2-A436-586127E0B5FC}"/>
              </a:ext>
            </a:extLst>
          </p:cNvPr>
          <p:cNvSpPr txBox="1">
            <a:spLocks/>
          </p:cNvSpPr>
          <p:nvPr/>
        </p:nvSpPr>
        <p:spPr>
          <a:xfrm>
            <a:off x="1324945" y="1662953"/>
            <a:ext cx="9337461" cy="19864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solidFill>
                  <a:srgbClr val="002060"/>
                </a:solidFill>
                <a:latin typeface="Arial Nova" panose="020B0504020202020204" pitchFamily="34" charset="0"/>
              </a:rPr>
              <a:t>OBLIGACIONES DEL  TRABAJADOR</a:t>
            </a:r>
          </a:p>
        </p:txBody>
      </p:sp>
      <p:pic>
        <p:nvPicPr>
          <p:cNvPr id="1026" name="Picture 2" descr="DGETI - CBTis 137:Determina remuneraciones del personal en situaciones  extraordinarias: Unidad I. Elabora el Contrato de trabajo - I.2 RELACIONES  COLECTIVAS DE TRABAJO -I.3 OBLIGACIONES DE LOS PATRONES Y DE LOS  TRABAJADORES">
            <a:extLst>
              <a:ext uri="{FF2B5EF4-FFF2-40B4-BE49-F238E27FC236}">
                <a16:creationId xmlns:a16="http://schemas.microsoft.com/office/drawing/2014/main" id="{945409E6-928E-41D0-A678-9FC4BBC74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689" y="4249957"/>
            <a:ext cx="3806734" cy="210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015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0" name="Picture 2" descr="sfondosott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46" y="17970"/>
            <a:ext cx="12190354" cy="148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E5AAA9D-4187-4B74-A51F-5AB37F501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A503-D8B1-47F9-A32D-EF83212BB4B1}" type="slidenum">
              <a:rPr lang="es-MX" smtClean="0"/>
              <a:t>28</a:t>
            </a:fld>
            <a:endParaRPr lang="es-MX" dirty="0"/>
          </a:p>
        </p:txBody>
      </p:sp>
      <p:pic>
        <p:nvPicPr>
          <p:cNvPr id="8" name="Picture 3" descr="Logo">
            <a:extLst>
              <a:ext uri="{FF2B5EF4-FFF2-40B4-BE49-F238E27FC236}">
                <a16:creationId xmlns:a16="http://schemas.microsoft.com/office/drawing/2014/main" id="{90419C02-5014-431E-9B3F-820F1A994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9851662" y="-42571"/>
            <a:ext cx="2169326" cy="125592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0" name="Picture 2" descr="El Cumplimiento De Normativas, Reglamento, Cumplimiento De La imagen png -  imagen transparente descarga gratuita">
            <a:extLst>
              <a:ext uri="{FF2B5EF4-FFF2-40B4-BE49-F238E27FC236}">
                <a16:creationId xmlns:a16="http://schemas.microsoft.com/office/drawing/2014/main" id="{7DC0161F-FA4E-4674-B92A-60ABA7252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60" y="1315330"/>
            <a:ext cx="2336689" cy="228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2B87111-48B3-46D1-B930-3F24FD22A8F9}"/>
              </a:ext>
            </a:extLst>
          </p:cNvPr>
          <p:cNvSpPr txBox="1"/>
          <p:nvPr/>
        </p:nvSpPr>
        <p:spPr>
          <a:xfrm>
            <a:off x="743525" y="3349295"/>
            <a:ext cx="3022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b="0" i="0" u="none" strike="noStrike" baseline="0" dirty="0">
                <a:latin typeface="Arial" panose="020B0604020202020204" pitchFamily="34" charset="0"/>
              </a:rPr>
              <a:t>Cumplir las normas de trabajo</a:t>
            </a:r>
            <a:r>
              <a:rPr lang="es-ES" sz="1600" dirty="0">
                <a:latin typeface="Arial" panose="020B0604020202020204" pitchFamily="34" charset="0"/>
              </a:rPr>
              <a:t>        Reglamento interior de trabajo</a:t>
            </a:r>
            <a:endParaRPr lang="es-ES" sz="1600" b="0" i="0" u="none" strike="noStrike" baseline="0" dirty="0">
              <a:latin typeface="Arial" panose="020B0604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8DC825A-4468-4C1D-B309-949C9A18ABE9}"/>
              </a:ext>
            </a:extLst>
          </p:cNvPr>
          <p:cNvSpPr txBox="1"/>
          <p:nvPr/>
        </p:nvSpPr>
        <p:spPr>
          <a:xfrm>
            <a:off x="4412041" y="4267304"/>
            <a:ext cx="3250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b="0" i="0" u="none" strike="noStrike" baseline="0" dirty="0">
                <a:latin typeface="Arial" panose="020B0604020202020204" pitchFamily="34" charset="0"/>
              </a:rPr>
              <a:t>Observar el reglamento y normas oficiales para su seguridad y protección personal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F701AF5-8B7C-4A4F-A218-BB28A1959EA5}"/>
              </a:ext>
            </a:extLst>
          </p:cNvPr>
          <p:cNvSpPr txBox="1"/>
          <p:nvPr/>
        </p:nvSpPr>
        <p:spPr>
          <a:xfrm>
            <a:off x="8450970" y="5707915"/>
            <a:ext cx="3062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b="0" i="0" u="none" strike="noStrike" baseline="0" dirty="0">
                <a:latin typeface="Arial" panose="020B0604020202020204" pitchFamily="34" charset="0"/>
              </a:rPr>
              <a:t>Desempeñar el trabajo bajo la dirección del patrón o de su representante</a:t>
            </a:r>
            <a:endParaRPr lang="es-ES" sz="1600" dirty="0">
              <a:latin typeface="Arial" panose="020B0604020202020204" pitchFamily="34" charset="0"/>
            </a:endParaRPr>
          </a:p>
        </p:txBody>
      </p:sp>
      <p:pic>
        <p:nvPicPr>
          <p:cNvPr id="1028" name="Picture 4" descr="STPS México a Twitter: &amp;quot;Es responsabilidad del #Trabajador conocer el  reglamento de su centro de trabajo y las normas oficiales, con el fin de  cuidar de su seguridad y protección personal #LFT #">
            <a:extLst>
              <a:ext uri="{FF2B5EF4-FFF2-40B4-BE49-F238E27FC236}">
                <a16:creationId xmlns:a16="http://schemas.microsoft.com/office/drawing/2014/main" id="{49097F2F-D0A1-440B-9098-7C3D64628E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1" t="30503" r="10519" b="20929"/>
          <a:stretch/>
        </p:blipFill>
        <p:spPr bwMode="auto">
          <a:xfrm>
            <a:off x="4918726" y="2608219"/>
            <a:ext cx="2035763" cy="152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لا يتوفر وصف للصورة.">
            <a:extLst>
              <a:ext uri="{FF2B5EF4-FFF2-40B4-BE49-F238E27FC236}">
                <a16:creationId xmlns:a16="http://schemas.microsoft.com/office/drawing/2014/main" id="{0DB0EB07-85D4-4E19-A782-DA7B528103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" t="28991" r="4290" b="14695"/>
          <a:stretch/>
        </p:blipFill>
        <p:spPr bwMode="auto">
          <a:xfrm>
            <a:off x="8756765" y="4131078"/>
            <a:ext cx="2450868" cy="148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6BB199F9-11F3-4345-A7D6-AF025FDD15C5}"/>
              </a:ext>
            </a:extLst>
          </p:cNvPr>
          <p:cNvSpPr txBox="1">
            <a:spLocks/>
          </p:cNvSpPr>
          <p:nvPr/>
        </p:nvSpPr>
        <p:spPr>
          <a:xfrm>
            <a:off x="442481" y="134965"/>
            <a:ext cx="8968346" cy="8947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 err="1">
                <a:solidFill>
                  <a:srgbClr val="002060"/>
                </a:solidFill>
                <a:latin typeface="Arial Nova" panose="020B0504020202020204" pitchFamily="34" charset="0"/>
              </a:rPr>
              <a:t>Obligaciones</a:t>
            </a:r>
            <a:r>
              <a:rPr lang="en-US" sz="4400" b="1" dirty="0">
                <a:solidFill>
                  <a:srgbClr val="002060"/>
                </a:solidFill>
                <a:latin typeface="Arial Nova" panose="020B0504020202020204" pitchFamily="34" charset="0"/>
              </a:rPr>
              <a:t> del </a:t>
            </a:r>
            <a:r>
              <a:rPr lang="en-US" sz="4400" b="1" dirty="0" err="1">
                <a:solidFill>
                  <a:srgbClr val="002060"/>
                </a:solidFill>
                <a:latin typeface="Arial Nova" panose="020B0504020202020204" pitchFamily="34" charset="0"/>
              </a:rPr>
              <a:t>Trabajador</a:t>
            </a:r>
            <a:endParaRPr lang="en-US" sz="4400" b="1" dirty="0">
              <a:solidFill>
                <a:srgbClr val="002060"/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110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0" name="Picture 2" descr="sfondosott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46" y="17970"/>
            <a:ext cx="12190354" cy="148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E5AAA9D-4187-4B74-A51F-5AB37F501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A503-D8B1-47F9-A32D-EF83212BB4B1}" type="slidenum">
              <a:rPr lang="es-MX" smtClean="0"/>
              <a:t>29</a:t>
            </a:fld>
            <a:endParaRPr lang="es-MX" dirty="0"/>
          </a:p>
        </p:txBody>
      </p:sp>
      <p:pic>
        <p:nvPicPr>
          <p:cNvPr id="8" name="Picture 3" descr="Logo">
            <a:extLst>
              <a:ext uri="{FF2B5EF4-FFF2-40B4-BE49-F238E27FC236}">
                <a16:creationId xmlns:a16="http://schemas.microsoft.com/office/drawing/2014/main" id="{90419C02-5014-431E-9B3F-820F1A994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9851662" y="-42571"/>
            <a:ext cx="2169326" cy="125592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EA8EBDD3-C064-4558-B5E4-4D58E48309B9}"/>
              </a:ext>
            </a:extLst>
          </p:cNvPr>
          <p:cNvSpPr txBox="1"/>
          <p:nvPr/>
        </p:nvSpPr>
        <p:spPr>
          <a:xfrm>
            <a:off x="792297" y="3207075"/>
            <a:ext cx="2544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0" i="0" u="none" strike="noStrike" baseline="0" dirty="0">
                <a:solidFill>
                  <a:schemeClr val="tx2"/>
                </a:solidFill>
                <a:latin typeface="Arial" panose="020B0604020202020204" pitchFamily="34" charset="0"/>
              </a:rPr>
              <a:t>Ejecutar el trabajo en forma, tiempo y lugar </a:t>
            </a:r>
            <a:r>
              <a:rPr lang="es-MX" b="0" i="0" u="none" strike="noStrike" baseline="0" dirty="0">
                <a:solidFill>
                  <a:schemeClr val="tx2"/>
                </a:solidFill>
                <a:latin typeface="Arial" panose="020B0604020202020204" pitchFamily="34" charset="0"/>
              </a:rPr>
              <a:t>convenidos</a:t>
            </a:r>
            <a:endParaRPr lang="es-ES" b="0" i="0" dirty="0">
              <a:solidFill>
                <a:schemeClr val="tx2"/>
              </a:solidFill>
              <a:effectLst/>
              <a:latin typeface="Dosis"/>
            </a:endParaRPr>
          </a:p>
        </p:txBody>
      </p:sp>
      <p:pic>
        <p:nvPicPr>
          <p:cNvPr id="1034" name="Picture 10" descr="5 secretos para gestionar el tiempo de forma eficaz | Economía 3">
            <a:extLst>
              <a:ext uri="{FF2B5EF4-FFF2-40B4-BE49-F238E27FC236}">
                <a16:creationId xmlns:a16="http://schemas.microsoft.com/office/drawing/2014/main" id="{F1D553ED-D0ED-4671-801E-29D13A4ED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94" y="1654612"/>
            <a:ext cx="2494568" cy="134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AC8C663C-7B8A-4C8D-8602-C93100F040BC}"/>
              </a:ext>
            </a:extLst>
          </p:cNvPr>
          <p:cNvSpPr txBox="1"/>
          <p:nvPr/>
        </p:nvSpPr>
        <p:spPr>
          <a:xfrm>
            <a:off x="4199465" y="4077920"/>
            <a:ext cx="3139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tx2"/>
                </a:solidFill>
                <a:latin typeface="Arial" panose="020B0604020202020204" pitchFamily="34" charset="0"/>
              </a:rPr>
              <a:t>Dar aviso al patrón,  las causas justificadas que le impidan acudir a su trabajo</a:t>
            </a:r>
          </a:p>
        </p:txBody>
      </p:sp>
      <p:pic>
        <p:nvPicPr>
          <p:cNvPr id="15" name="Picture 2" descr="Mujer Hablando Por Teléfono Con Un Hombre Ilustración del Vector -  Ilustración de historieta, medio: 164491502">
            <a:extLst>
              <a:ext uri="{FF2B5EF4-FFF2-40B4-BE49-F238E27FC236}">
                <a16:creationId xmlns:a16="http://schemas.microsoft.com/office/drawing/2014/main" id="{5F9FC975-35EC-4ECF-A604-9EA6CAA611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1" b="8019"/>
          <a:stretch/>
        </p:blipFill>
        <p:spPr bwMode="auto">
          <a:xfrm>
            <a:off x="4750871" y="2034024"/>
            <a:ext cx="2036593" cy="204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2C5A5477-9336-4394-AA2C-38DE1D143CEF}"/>
              </a:ext>
            </a:extLst>
          </p:cNvPr>
          <p:cNvSpPr txBox="1"/>
          <p:nvPr/>
        </p:nvSpPr>
        <p:spPr>
          <a:xfrm>
            <a:off x="8083139" y="5579602"/>
            <a:ext cx="3937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tx2"/>
                </a:solidFill>
                <a:latin typeface="Arial" panose="020B0604020202020204" pitchFamily="34" charset="0"/>
              </a:rPr>
              <a:t>Conservar en buen estado los instrumentos y útiles que estén bajo nuestro resguardo</a:t>
            </a:r>
          </a:p>
        </p:txBody>
      </p:sp>
      <p:pic>
        <p:nvPicPr>
          <p:cNvPr id="17" name="Picture 4" descr="PROFEDET on Twitter: &amp;quot;Es una obligación de todas y todos los trabajadores  restituir al patrón los materiales y conservar en buen estado las  herramientas de trabajo. ¡Acude a @PROFEDET aquí te asesoramos! #">
            <a:extLst>
              <a:ext uri="{FF2B5EF4-FFF2-40B4-BE49-F238E27FC236}">
                <a16:creationId xmlns:a16="http://schemas.microsoft.com/office/drawing/2014/main" id="{A7F27E04-CC2A-4C94-ADC4-1DFE6E762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75" t="38466" r="3219" b="14730"/>
          <a:stretch/>
        </p:blipFill>
        <p:spPr bwMode="auto">
          <a:xfrm>
            <a:off x="8918531" y="3893939"/>
            <a:ext cx="2267064" cy="168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6BB199F9-11F3-4345-A7D6-AF025FDD15C5}"/>
              </a:ext>
            </a:extLst>
          </p:cNvPr>
          <p:cNvSpPr txBox="1">
            <a:spLocks/>
          </p:cNvSpPr>
          <p:nvPr/>
        </p:nvSpPr>
        <p:spPr>
          <a:xfrm>
            <a:off x="442481" y="134965"/>
            <a:ext cx="8968346" cy="8947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400" b="1" dirty="0">
                <a:solidFill>
                  <a:srgbClr val="002060"/>
                </a:solidFill>
                <a:latin typeface="Arial Nova" panose="020B0504020202020204" pitchFamily="34" charset="0"/>
              </a:rPr>
              <a:t>Obligaciones del Trabajador</a:t>
            </a:r>
          </a:p>
        </p:txBody>
      </p:sp>
    </p:spTree>
    <p:extLst>
      <p:ext uri="{BB962C8B-B14F-4D97-AF65-F5344CB8AC3E}">
        <p14:creationId xmlns:p14="http://schemas.microsoft.com/office/powerpoint/2010/main" val="2705338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0" name="Picture 2" descr="sfondosott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46" y="0"/>
            <a:ext cx="12190354" cy="148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E5AAA9D-4187-4B74-A51F-5AB37F501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A503-D8B1-47F9-A32D-EF83212BB4B1}" type="slidenum">
              <a:rPr lang="es-MX" smtClean="0"/>
              <a:t>3</a:t>
            </a:fld>
            <a:endParaRPr lang="es-MX" dirty="0"/>
          </a:p>
        </p:txBody>
      </p:sp>
      <p:pic>
        <p:nvPicPr>
          <p:cNvPr id="8" name="Picture 3" descr="Logo">
            <a:extLst>
              <a:ext uri="{FF2B5EF4-FFF2-40B4-BE49-F238E27FC236}">
                <a16:creationId xmlns:a16="http://schemas.microsoft.com/office/drawing/2014/main" id="{90419C02-5014-431E-9B3F-820F1A994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9851662" y="-42571"/>
            <a:ext cx="2169326" cy="125592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10571A7F-B8EC-448B-BF9F-273855F2AF24}"/>
              </a:ext>
            </a:extLst>
          </p:cNvPr>
          <p:cNvSpPr txBox="1">
            <a:spLocks/>
          </p:cNvSpPr>
          <p:nvPr/>
        </p:nvSpPr>
        <p:spPr>
          <a:xfrm>
            <a:off x="1640539" y="742156"/>
            <a:ext cx="8734378" cy="25923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7200" b="1" dirty="0">
                <a:solidFill>
                  <a:srgbClr val="002060"/>
                </a:solidFill>
                <a:latin typeface="Arial Nova" panose="020B0504020202020204" pitchFamily="34" charset="0"/>
              </a:rPr>
              <a:t>DERECHOS</a:t>
            </a:r>
          </a:p>
          <a:p>
            <a:r>
              <a:rPr lang="es-MX" sz="7200" b="1" dirty="0">
                <a:solidFill>
                  <a:srgbClr val="002060"/>
                </a:solidFill>
                <a:latin typeface="Arial Nova" panose="020B0504020202020204" pitchFamily="34" charset="0"/>
              </a:rPr>
              <a:t> DEL TRABAJADOR</a:t>
            </a:r>
          </a:p>
        </p:txBody>
      </p:sp>
      <p:pic>
        <p:nvPicPr>
          <p:cNvPr id="1026" name="Picture 2" descr="Buyer Persona: crea uno efectivo para tu estrategia">
            <a:extLst>
              <a:ext uri="{FF2B5EF4-FFF2-40B4-BE49-F238E27FC236}">
                <a16:creationId xmlns:a16="http://schemas.microsoft.com/office/drawing/2014/main" id="{82B60695-55CA-4D7E-9C61-6E2A7909D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139" y="3701490"/>
            <a:ext cx="5712903" cy="2503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788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0" name="Picture 2" descr="sfondosott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90354" cy="148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E5AAA9D-4187-4B74-A51F-5AB37F501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A503-D8B1-47F9-A32D-EF83212BB4B1}" type="slidenum">
              <a:rPr lang="es-MX" smtClean="0"/>
              <a:t>30</a:t>
            </a:fld>
            <a:endParaRPr lang="es-MX" dirty="0"/>
          </a:p>
        </p:txBody>
      </p:sp>
      <p:pic>
        <p:nvPicPr>
          <p:cNvPr id="8" name="Picture 3" descr="Logo">
            <a:extLst>
              <a:ext uri="{FF2B5EF4-FFF2-40B4-BE49-F238E27FC236}">
                <a16:creationId xmlns:a16="http://schemas.microsoft.com/office/drawing/2014/main" id="{90419C02-5014-431E-9B3F-820F1A994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9851662" y="-42571"/>
            <a:ext cx="2169326" cy="125592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7AAB320-D17C-4D31-8F50-8C4C562FC047}"/>
              </a:ext>
            </a:extLst>
          </p:cNvPr>
          <p:cNvSpPr txBox="1"/>
          <p:nvPr/>
        </p:nvSpPr>
        <p:spPr>
          <a:xfrm>
            <a:off x="548065" y="3042501"/>
            <a:ext cx="320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dirty="0">
                <a:solidFill>
                  <a:schemeClr val="tx2"/>
                </a:solidFill>
                <a:latin typeface="Arial" panose="020B0604020202020204" pitchFamily="34" charset="0"/>
              </a:rPr>
              <a:t>Observar buenas costumbres</a:t>
            </a:r>
          </a:p>
        </p:txBody>
      </p:sp>
      <p:pic>
        <p:nvPicPr>
          <p:cNvPr id="2054" name="Picture 6" descr="Derechos y Obligaciones de trabajadores y empleadores - YouTube">
            <a:extLst>
              <a:ext uri="{FF2B5EF4-FFF2-40B4-BE49-F238E27FC236}">
                <a16:creationId xmlns:a16="http://schemas.microsoft.com/office/drawing/2014/main" id="{337625CA-2396-4DB0-839B-E13E345F77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6CC08"/>
              </a:clrFrom>
              <a:clrTo>
                <a:srgbClr val="F6CC0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6" t="32816" r="54860" b="11597"/>
          <a:stretch/>
        </p:blipFill>
        <p:spPr bwMode="auto">
          <a:xfrm>
            <a:off x="748549" y="1332747"/>
            <a:ext cx="2237932" cy="174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BCDBA185-28CC-4EFB-8915-D1FDDDF6A437}"/>
              </a:ext>
            </a:extLst>
          </p:cNvPr>
          <p:cNvSpPr txBox="1"/>
          <p:nvPr/>
        </p:nvSpPr>
        <p:spPr>
          <a:xfrm>
            <a:off x="4264851" y="4048026"/>
            <a:ext cx="3125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2"/>
                </a:solidFill>
                <a:latin typeface="Arial" panose="020B0604020202020204" pitchFamily="34" charset="0"/>
              </a:rPr>
              <a:t>Integrar los organismos que establece esta Ley como comisiones, brigadas o comités</a:t>
            </a:r>
          </a:p>
        </p:txBody>
      </p:sp>
      <p:pic>
        <p:nvPicPr>
          <p:cNvPr id="18" name="Picture 12" descr="El papel de los Sindicatos | Blog de Seminario de Integración II">
            <a:extLst>
              <a:ext uri="{FF2B5EF4-FFF2-40B4-BE49-F238E27FC236}">
                <a16:creationId xmlns:a16="http://schemas.microsoft.com/office/drawing/2014/main" id="{ACDD7979-9F74-420D-A335-ACFE0AB4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818" y="2388048"/>
            <a:ext cx="2119048" cy="158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21F552D5-68D7-4CEA-96DB-AD4F09B70A51}"/>
              </a:ext>
            </a:extLst>
          </p:cNvPr>
          <p:cNvSpPr txBox="1"/>
          <p:nvPr/>
        </p:nvSpPr>
        <p:spPr>
          <a:xfrm>
            <a:off x="9073910" y="5466275"/>
            <a:ext cx="253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2"/>
                </a:solidFill>
                <a:latin typeface="Arial" panose="020B0604020202020204" pitchFamily="34" charset="0"/>
              </a:rPr>
              <a:t>Someterse a exámenes médicos</a:t>
            </a:r>
          </a:p>
        </p:txBody>
      </p:sp>
      <p:pic>
        <p:nvPicPr>
          <p:cNvPr id="20" name="Picture 8" descr="Dr Alexander Narvaez">
            <a:extLst>
              <a:ext uri="{FF2B5EF4-FFF2-40B4-BE49-F238E27FC236}">
                <a16:creationId xmlns:a16="http://schemas.microsoft.com/office/drawing/2014/main" id="{B17E5199-0EF0-43F7-B184-F1E1CD90C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230" y="3615656"/>
            <a:ext cx="1869242" cy="177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ítulo 1">
            <a:extLst>
              <a:ext uri="{FF2B5EF4-FFF2-40B4-BE49-F238E27FC236}">
                <a16:creationId xmlns:a16="http://schemas.microsoft.com/office/drawing/2014/main" id="{E9624D2B-5BA7-4EB9-ABFC-2EE01C58911A}"/>
              </a:ext>
            </a:extLst>
          </p:cNvPr>
          <p:cNvSpPr txBox="1">
            <a:spLocks/>
          </p:cNvSpPr>
          <p:nvPr/>
        </p:nvSpPr>
        <p:spPr>
          <a:xfrm>
            <a:off x="442481" y="134965"/>
            <a:ext cx="8968346" cy="8947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400" b="1" dirty="0">
                <a:solidFill>
                  <a:srgbClr val="002060"/>
                </a:solidFill>
                <a:latin typeface="Arial Nova" panose="020B0504020202020204" pitchFamily="34" charset="0"/>
              </a:rPr>
              <a:t>Obligaciones del Trabajador</a:t>
            </a:r>
          </a:p>
        </p:txBody>
      </p:sp>
    </p:spTree>
    <p:extLst>
      <p:ext uri="{BB962C8B-B14F-4D97-AF65-F5344CB8AC3E}">
        <p14:creationId xmlns:p14="http://schemas.microsoft.com/office/powerpoint/2010/main" val="3157315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0" name="Picture 2" descr="sfondosott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90354" cy="148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E5AAA9D-4187-4B74-A51F-5AB37F501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A503-D8B1-47F9-A32D-EF83212BB4B1}" type="slidenum">
              <a:rPr lang="es-MX" smtClean="0"/>
              <a:t>31</a:t>
            </a:fld>
            <a:endParaRPr lang="es-MX" dirty="0"/>
          </a:p>
        </p:txBody>
      </p:sp>
      <p:pic>
        <p:nvPicPr>
          <p:cNvPr id="8" name="Picture 3" descr="Logo">
            <a:extLst>
              <a:ext uri="{FF2B5EF4-FFF2-40B4-BE49-F238E27FC236}">
                <a16:creationId xmlns:a16="http://schemas.microsoft.com/office/drawing/2014/main" id="{90419C02-5014-431E-9B3F-820F1A994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9851662" y="-42571"/>
            <a:ext cx="2169326" cy="125592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4448FAE7-2C46-48FA-831D-2EE5AEC2DC3C}"/>
              </a:ext>
            </a:extLst>
          </p:cNvPr>
          <p:cNvSpPr txBox="1"/>
          <p:nvPr/>
        </p:nvSpPr>
        <p:spPr>
          <a:xfrm>
            <a:off x="442481" y="3429000"/>
            <a:ext cx="3345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dirty="0">
                <a:solidFill>
                  <a:schemeClr val="tx2"/>
                </a:solidFill>
                <a:latin typeface="Arial" panose="020B0604020202020204" pitchFamily="34" charset="0"/>
              </a:rPr>
              <a:t>Poner en conocimiento del patrón las enfermedades contagiosas que padezcan</a:t>
            </a:r>
          </a:p>
        </p:txBody>
      </p:sp>
      <p:pic>
        <p:nvPicPr>
          <p:cNvPr id="22" name="Picture 10" descr="Cartel de coronavirus con dibujos animados mujer mostrando síntomas 957785  Vector en Vecteezy">
            <a:extLst>
              <a:ext uri="{FF2B5EF4-FFF2-40B4-BE49-F238E27FC236}">
                <a16:creationId xmlns:a16="http://schemas.microsoft.com/office/drawing/2014/main" id="{FA09820B-0D78-4B3D-932A-5875FF22E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8" t="19191" r="57149" b="4891"/>
          <a:stretch/>
        </p:blipFill>
        <p:spPr bwMode="auto">
          <a:xfrm>
            <a:off x="1350625" y="1484313"/>
            <a:ext cx="1341619" cy="181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56AB628A-AFC5-4039-8AA3-CADE936BCE4F}"/>
              </a:ext>
            </a:extLst>
          </p:cNvPr>
          <p:cNvSpPr txBox="1"/>
          <p:nvPr/>
        </p:nvSpPr>
        <p:spPr>
          <a:xfrm>
            <a:off x="4926653" y="4098960"/>
            <a:ext cx="30177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tx2"/>
                </a:solidFill>
                <a:latin typeface="Arial" panose="020B0604020202020204" pitchFamily="34" charset="0"/>
              </a:rPr>
              <a:t>Comunicar al patrón o a su representante las deficiencias que adviertan, a fin de evitar daños o perjuicios</a:t>
            </a:r>
          </a:p>
        </p:txBody>
      </p:sp>
      <p:pic>
        <p:nvPicPr>
          <p:cNvPr id="24" name="Picture 14" descr="PROFEDET בטוויטר: &amp;quot;Es obligación de las y los trabajadores comunicar al  patrón las deficiencias que adviertan, a fin de evitar daños o perjuicios.  Si requieres más información comunícate al 018009117877 para obtener">
            <a:extLst>
              <a:ext uri="{FF2B5EF4-FFF2-40B4-BE49-F238E27FC236}">
                <a16:creationId xmlns:a16="http://schemas.microsoft.com/office/drawing/2014/main" id="{6C6E5E4F-4236-4409-B4CC-54983BFAD9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6" t="32274" r="11002" b="14517"/>
          <a:stretch/>
        </p:blipFill>
        <p:spPr bwMode="auto">
          <a:xfrm>
            <a:off x="5217949" y="2614648"/>
            <a:ext cx="2179540" cy="148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F01B4771-CA25-4E4B-84AF-16787EA89C93}"/>
              </a:ext>
            </a:extLst>
          </p:cNvPr>
          <p:cNvSpPr txBox="1"/>
          <p:nvPr/>
        </p:nvSpPr>
        <p:spPr>
          <a:xfrm>
            <a:off x="8610600" y="5313416"/>
            <a:ext cx="3317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tx2"/>
                </a:solidFill>
                <a:latin typeface="Arial" panose="020B0604020202020204" pitchFamily="34" charset="0"/>
              </a:rPr>
              <a:t>Guardar escrupulosamente los secretos técnicos, comerciales y de fabricación de los productos</a:t>
            </a:r>
          </a:p>
        </p:txBody>
      </p:sp>
      <p:pic>
        <p:nvPicPr>
          <p:cNvPr id="26" name="Picture 16" descr="Confidencialidad, La Tecnología De La Información, Gestión De imagen png -  imagen transparente descarga gratuita">
            <a:extLst>
              <a:ext uri="{FF2B5EF4-FFF2-40B4-BE49-F238E27FC236}">
                <a16:creationId xmlns:a16="http://schemas.microsoft.com/office/drawing/2014/main" id="{EDBB7853-59A8-4254-AC11-86BB707F9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267" y="3417988"/>
            <a:ext cx="1965388" cy="205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ítulo 1">
            <a:extLst>
              <a:ext uri="{FF2B5EF4-FFF2-40B4-BE49-F238E27FC236}">
                <a16:creationId xmlns:a16="http://schemas.microsoft.com/office/drawing/2014/main" id="{5F42F383-C34E-47CF-9897-3D4097A5EB4C}"/>
              </a:ext>
            </a:extLst>
          </p:cNvPr>
          <p:cNvSpPr txBox="1">
            <a:spLocks/>
          </p:cNvSpPr>
          <p:nvPr/>
        </p:nvSpPr>
        <p:spPr>
          <a:xfrm>
            <a:off x="442481" y="134965"/>
            <a:ext cx="8968346" cy="8947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400" b="1" dirty="0">
                <a:solidFill>
                  <a:srgbClr val="002060"/>
                </a:solidFill>
                <a:latin typeface="Arial Nova" panose="020B0504020202020204" pitchFamily="34" charset="0"/>
              </a:rPr>
              <a:t>Obligaciones del Trabajador</a:t>
            </a:r>
          </a:p>
        </p:txBody>
      </p:sp>
    </p:spTree>
    <p:extLst>
      <p:ext uri="{BB962C8B-B14F-4D97-AF65-F5344CB8AC3E}">
        <p14:creationId xmlns:p14="http://schemas.microsoft.com/office/powerpoint/2010/main" val="2211882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0" name="Picture 2" descr="sfondosott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90354" cy="148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E5AAA9D-4187-4B74-A51F-5AB37F501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A503-D8B1-47F9-A32D-EF83212BB4B1}" type="slidenum">
              <a:rPr lang="es-MX" smtClean="0"/>
              <a:t>32</a:t>
            </a:fld>
            <a:endParaRPr lang="es-MX" dirty="0"/>
          </a:p>
        </p:txBody>
      </p:sp>
      <p:pic>
        <p:nvPicPr>
          <p:cNvPr id="8" name="Picture 3" descr="Logo">
            <a:extLst>
              <a:ext uri="{FF2B5EF4-FFF2-40B4-BE49-F238E27FC236}">
                <a16:creationId xmlns:a16="http://schemas.microsoft.com/office/drawing/2014/main" id="{90419C02-5014-431E-9B3F-820F1A994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9851662" y="-42571"/>
            <a:ext cx="2169326" cy="125592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DE236FF3-BB92-44C2-A436-586127E0B5FC}"/>
              </a:ext>
            </a:extLst>
          </p:cNvPr>
          <p:cNvSpPr txBox="1">
            <a:spLocks/>
          </p:cNvSpPr>
          <p:nvPr/>
        </p:nvSpPr>
        <p:spPr>
          <a:xfrm>
            <a:off x="1324945" y="1662953"/>
            <a:ext cx="9337461" cy="19864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solidFill>
                  <a:srgbClr val="002060"/>
                </a:solidFill>
                <a:latin typeface="Arial Nova" panose="020B0504020202020204" pitchFamily="34" charset="0"/>
              </a:rPr>
              <a:t>OBLIGACIONES DEL  PATRÓN</a:t>
            </a:r>
          </a:p>
        </p:txBody>
      </p:sp>
      <p:pic>
        <p:nvPicPr>
          <p:cNvPr id="4098" name="Picture 2" descr="Concepto Del Jefe 3D Y De Los Empleados Stock de ilustración - Ilustración  de representante, lazo: 65524985">
            <a:extLst>
              <a:ext uri="{FF2B5EF4-FFF2-40B4-BE49-F238E27FC236}">
                <a16:creationId xmlns:a16="http://schemas.microsoft.com/office/drawing/2014/main" id="{1D5FBCF9-112D-4535-BA74-C7D3F895C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616" y="3980994"/>
            <a:ext cx="3136392" cy="208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458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0" name="Picture 2" descr="sfondosott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90354" cy="148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E5AAA9D-4187-4B74-A51F-5AB37F501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A503-D8B1-47F9-A32D-EF83212BB4B1}" type="slidenum">
              <a:rPr lang="es-MX" smtClean="0"/>
              <a:t>33</a:t>
            </a:fld>
            <a:endParaRPr lang="es-MX" dirty="0"/>
          </a:p>
        </p:txBody>
      </p:sp>
      <p:pic>
        <p:nvPicPr>
          <p:cNvPr id="8" name="Picture 3" descr="Logo">
            <a:extLst>
              <a:ext uri="{FF2B5EF4-FFF2-40B4-BE49-F238E27FC236}">
                <a16:creationId xmlns:a16="http://schemas.microsoft.com/office/drawing/2014/main" id="{90419C02-5014-431E-9B3F-820F1A994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9851662" y="-42571"/>
            <a:ext cx="2169326" cy="125592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DE236FF3-BB92-44C2-A436-586127E0B5FC}"/>
              </a:ext>
            </a:extLst>
          </p:cNvPr>
          <p:cNvSpPr txBox="1">
            <a:spLocks/>
          </p:cNvSpPr>
          <p:nvPr/>
        </p:nvSpPr>
        <p:spPr>
          <a:xfrm>
            <a:off x="326656" y="275255"/>
            <a:ext cx="8968346" cy="9493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800" b="1" dirty="0">
                <a:solidFill>
                  <a:srgbClr val="002060"/>
                </a:solidFill>
                <a:latin typeface="Arial Nova" panose="020B0504020202020204" pitchFamily="34" charset="0"/>
              </a:rPr>
              <a:t>Obligaciones del patrón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210E8BD-C4A5-44E4-B056-5E793D4EF14C}"/>
              </a:ext>
            </a:extLst>
          </p:cNvPr>
          <p:cNvSpPr txBox="1"/>
          <p:nvPr/>
        </p:nvSpPr>
        <p:spPr>
          <a:xfrm>
            <a:off x="598284" y="3259723"/>
            <a:ext cx="3840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b="0" i="0" u="none" strike="noStrike" baseline="0" dirty="0">
                <a:solidFill>
                  <a:schemeClr val="tx2"/>
                </a:solidFill>
                <a:latin typeface="Arial" panose="020B0604020202020204" pitchFamily="34" charset="0"/>
              </a:rPr>
              <a:t>Cumplir </a:t>
            </a:r>
            <a:r>
              <a:rPr lang="es-ES" dirty="0">
                <a:solidFill>
                  <a:schemeClr val="tx2"/>
                </a:solidFill>
                <a:latin typeface="Arial" panose="020B0604020202020204" pitchFamily="34" charset="0"/>
              </a:rPr>
              <a:t>con </a:t>
            </a:r>
            <a:r>
              <a:rPr lang="es-ES" b="0" i="0" u="none" strike="noStrike" baseline="0" dirty="0">
                <a:solidFill>
                  <a:schemeClr val="tx2"/>
                </a:solidFill>
                <a:latin typeface="Arial" panose="020B0604020202020204" pitchFamily="34" charset="0"/>
              </a:rPr>
              <a:t>las normas de trabajo</a:t>
            </a:r>
            <a:endParaRPr lang="es-ES" b="0" i="0" dirty="0">
              <a:solidFill>
                <a:schemeClr val="tx2"/>
              </a:solidFill>
              <a:effectLst/>
              <a:latin typeface="Dosis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CA88F73-FC60-4E83-B2D1-44C2278DDF68}"/>
              </a:ext>
            </a:extLst>
          </p:cNvPr>
          <p:cNvSpPr txBox="1"/>
          <p:nvPr/>
        </p:nvSpPr>
        <p:spPr>
          <a:xfrm>
            <a:off x="4734096" y="4575468"/>
            <a:ext cx="2866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2"/>
                </a:solidFill>
                <a:latin typeface="Arial" panose="020B0604020202020204" pitchFamily="34" charset="0"/>
              </a:rPr>
              <a:t>Pagar a los trabajadores los salarios y finiquitos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E167B72-4A76-47CA-8686-A71E4583942A}"/>
              </a:ext>
            </a:extLst>
          </p:cNvPr>
          <p:cNvSpPr txBox="1"/>
          <p:nvPr/>
        </p:nvSpPr>
        <p:spPr>
          <a:xfrm>
            <a:off x="8395006" y="5707915"/>
            <a:ext cx="3625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2"/>
                </a:solidFill>
                <a:latin typeface="Arial" panose="020B0604020202020204" pitchFamily="34" charset="0"/>
              </a:rPr>
              <a:t>Proporcionar los útiles, instrumentos y materiales necesarios para el trabajo</a:t>
            </a:r>
          </a:p>
        </p:txBody>
      </p:sp>
      <p:pic>
        <p:nvPicPr>
          <p:cNvPr id="16" name="Picture 2" descr="El Cumplimiento De Normativas, Reglamento, Cumplimiento De La imagen png -  imagen transparente descarga gratuita">
            <a:extLst>
              <a:ext uri="{FF2B5EF4-FFF2-40B4-BE49-F238E27FC236}">
                <a16:creationId xmlns:a16="http://schemas.microsoft.com/office/drawing/2014/main" id="{3D6B65B6-7FE1-403D-BD75-BA413D41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023" y="1499835"/>
            <a:ext cx="2050054" cy="200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portancia del Salario Bruto y Neto">
            <a:extLst>
              <a:ext uri="{FF2B5EF4-FFF2-40B4-BE49-F238E27FC236}">
                <a16:creationId xmlns:a16="http://schemas.microsoft.com/office/drawing/2014/main" id="{458C66D2-09E2-4C57-913D-9771923DC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983" y="2779772"/>
            <a:ext cx="1543385" cy="179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Un Conjunto De Un Montón De Diferentes Herramientas Y Materiales De Trabajo  Fotos, Retratos, Imágenes Y Fotografía De Archivo Libres De Derecho. Image  8620707.">
            <a:extLst>
              <a:ext uri="{FF2B5EF4-FFF2-40B4-BE49-F238E27FC236}">
                <a16:creationId xmlns:a16="http://schemas.microsoft.com/office/drawing/2014/main" id="{F5CB3633-48FD-422A-9DF3-400E0E786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103" y="4605151"/>
            <a:ext cx="2775462" cy="111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7304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0" name="Picture 2" descr="sfondosott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90354" cy="148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E5AAA9D-4187-4B74-A51F-5AB37F501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A503-D8B1-47F9-A32D-EF83212BB4B1}" type="slidenum">
              <a:rPr lang="es-MX" smtClean="0"/>
              <a:t>34</a:t>
            </a:fld>
            <a:endParaRPr lang="es-MX" dirty="0"/>
          </a:p>
        </p:txBody>
      </p:sp>
      <p:pic>
        <p:nvPicPr>
          <p:cNvPr id="8" name="Picture 3" descr="Logo">
            <a:extLst>
              <a:ext uri="{FF2B5EF4-FFF2-40B4-BE49-F238E27FC236}">
                <a16:creationId xmlns:a16="http://schemas.microsoft.com/office/drawing/2014/main" id="{90419C02-5014-431E-9B3F-820F1A994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9851662" y="-42571"/>
            <a:ext cx="2169326" cy="125592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AA45E3C5-385D-440A-8926-074FB95CC842}"/>
              </a:ext>
            </a:extLst>
          </p:cNvPr>
          <p:cNvSpPr txBox="1"/>
          <p:nvPr/>
        </p:nvSpPr>
        <p:spPr>
          <a:xfrm>
            <a:off x="819194" y="3505156"/>
            <a:ext cx="3129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2"/>
                </a:solidFill>
                <a:latin typeface="Arial" panose="020B0604020202020204" pitchFamily="34" charset="0"/>
              </a:rPr>
              <a:t>Expedir recibo de nomina sobre lo percibido</a:t>
            </a:r>
          </a:p>
        </p:txBody>
      </p:sp>
      <p:pic>
        <p:nvPicPr>
          <p:cNvPr id="13316" name="Picture 4" descr="Recibo de nómina – CADE SOLUCIONES">
            <a:extLst>
              <a:ext uri="{FF2B5EF4-FFF2-40B4-BE49-F238E27FC236}">
                <a16:creationId xmlns:a16="http://schemas.microsoft.com/office/drawing/2014/main" id="{1966F675-D2E1-475D-9260-F529757DD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313" y="1929468"/>
            <a:ext cx="2275058" cy="157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BF9FA204-A7E9-4B54-98CA-385EFBB1DE90}"/>
              </a:ext>
            </a:extLst>
          </p:cNvPr>
          <p:cNvSpPr txBox="1"/>
          <p:nvPr/>
        </p:nvSpPr>
        <p:spPr>
          <a:xfrm>
            <a:off x="4917186" y="4262471"/>
            <a:ext cx="3129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2"/>
                </a:solidFill>
                <a:latin typeface="Arial" panose="020B0604020202020204" pitchFamily="34" charset="0"/>
              </a:rPr>
              <a:t>Expedir al trabajador una constancia laboral que acredite el tiempo laborado</a:t>
            </a:r>
          </a:p>
        </p:txBody>
      </p:sp>
      <p:pic>
        <p:nvPicPr>
          <p:cNvPr id="13318" name="Picture 6" descr="Disminución de la jornada laboral en Colombia | Gerencie.com">
            <a:extLst>
              <a:ext uri="{FF2B5EF4-FFF2-40B4-BE49-F238E27FC236}">
                <a16:creationId xmlns:a16="http://schemas.microsoft.com/office/drawing/2014/main" id="{B78836C8-A019-4E6E-A6C7-26FE70902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853" y="2870530"/>
            <a:ext cx="2538502" cy="126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483CDA4F-DE6B-4D74-8D1F-93A8162BFFB8}"/>
              </a:ext>
            </a:extLst>
          </p:cNvPr>
          <p:cNvSpPr txBox="1"/>
          <p:nvPr/>
        </p:nvSpPr>
        <p:spPr>
          <a:xfrm>
            <a:off x="8429489" y="5898404"/>
            <a:ext cx="3893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2"/>
                </a:solidFill>
                <a:latin typeface="Arial" panose="020B0604020202020204" pitchFamily="34" charset="0"/>
              </a:rPr>
              <a:t>Conceder a los trabajadores el tiempo necesario para el ejercicio del voto</a:t>
            </a:r>
          </a:p>
        </p:txBody>
      </p:sp>
      <p:pic>
        <p:nvPicPr>
          <p:cNvPr id="13320" name="Picture 8" descr="Obligado a ejercer mi derecho?: sobre las ineficiencias del voto  obligatorio | Blog de la Facultad de Derecho">
            <a:extLst>
              <a:ext uri="{FF2B5EF4-FFF2-40B4-BE49-F238E27FC236}">
                <a16:creationId xmlns:a16="http://schemas.microsoft.com/office/drawing/2014/main" id="{5A6C43F5-26F8-4D3F-916C-831D4A54A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5002" y="4129959"/>
            <a:ext cx="1743162" cy="174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ítulo 1">
            <a:extLst>
              <a:ext uri="{FF2B5EF4-FFF2-40B4-BE49-F238E27FC236}">
                <a16:creationId xmlns:a16="http://schemas.microsoft.com/office/drawing/2014/main" id="{0B732847-6690-4E0F-BE42-476CE31EFE61}"/>
              </a:ext>
            </a:extLst>
          </p:cNvPr>
          <p:cNvSpPr txBox="1">
            <a:spLocks/>
          </p:cNvSpPr>
          <p:nvPr/>
        </p:nvSpPr>
        <p:spPr>
          <a:xfrm>
            <a:off x="326656" y="275255"/>
            <a:ext cx="8968346" cy="9493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800" b="1" dirty="0">
                <a:solidFill>
                  <a:srgbClr val="002060"/>
                </a:solidFill>
                <a:latin typeface="Arial Nova" panose="020B0504020202020204" pitchFamily="34" charset="0"/>
              </a:rPr>
              <a:t>Obligaciones del patrón</a:t>
            </a:r>
          </a:p>
        </p:txBody>
      </p:sp>
    </p:spTree>
    <p:extLst>
      <p:ext uri="{BB962C8B-B14F-4D97-AF65-F5344CB8AC3E}">
        <p14:creationId xmlns:p14="http://schemas.microsoft.com/office/powerpoint/2010/main" val="12001328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0" name="Picture 2" descr="sfondosott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90354" cy="148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E5AAA9D-4187-4B74-A51F-5AB37F501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A503-D8B1-47F9-A32D-EF83212BB4B1}" type="slidenum">
              <a:rPr lang="es-MX" smtClean="0"/>
              <a:t>35</a:t>
            </a:fld>
            <a:endParaRPr lang="es-MX" dirty="0"/>
          </a:p>
        </p:txBody>
      </p:sp>
      <p:pic>
        <p:nvPicPr>
          <p:cNvPr id="8" name="Picture 3" descr="Logo">
            <a:extLst>
              <a:ext uri="{FF2B5EF4-FFF2-40B4-BE49-F238E27FC236}">
                <a16:creationId xmlns:a16="http://schemas.microsoft.com/office/drawing/2014/main" id="{90419C02-5014-431E-9B3F-820F1A994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9851662" y="-42571"/>
            <a:ext cx="2169326" cy="125592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AA45E3C5-385D-440A-8926-074FB95CC842}"/>
              </a:ext>
            </a:extLst>
          </p:cNvPr>
          <p:cNvSpPr txBox="1"/>
          <p:nvPr/>
        </p:nvSpPr>
        <p:spPr>
          <a:xfrm>
            <a:off x="903083" y="3135501"/>
            <a:ext cx="2957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dirty="0">
                <a:solidFill>
                  <a:schemeClr val="tx2"/>
                </a:solidFill>
                <a:latin typeface="Arial" panose="020B0604020202020204" pitchFamily="34" charset="0"/>
              </a:rPr>
              <a:t>Proporcionar capacitación y adiestramiento a sus trabajadores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F9FA204-A7E9-4B54-98CA-385EFBB1DE90}"/>
              </a:ext>
            </a:extLst>
          </p:cNvPr>
          <p:cNvSpPr txBox="1"/>
          <p:nvPr/>
        </p:nvSpPr>
        <p:spPr>
          <a:xfrm>
            <a:off x="4481526" y="4388306"/>
            <a:ext cx="322894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2"/>
                </a:solidFill>
                <a:latin typeface="Arial" panose="020B0604020202020204" pitchFamily="34" charset="0"/>
              </a:rPr>
              <a:t>Instalar y operar las fábricas, talleres, oficinas, locales, a efecto de prevenir accidentes y enfermedades laborales </a:t>
            </a:r>
          </a:p>
          <a:p>
            <a:pPr algn="l"/>
            <a:endParaRPr lang="es-ES" sz="1400" dirty="0">
              <a:latin typeface="Arial" panose="020B0604020202020204" pitchFamily="34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83CDA4F-DE6B-4D74-8D1F-93A8162BFFB8}"/>
              </a:ext>
            </a:extLst>
          </p:cNvPr>
          <p:cNvSpPr txBox="1"/>
          <p:nvPr/>
        </p:nvSpPr>
        <p:spPr>
          <a:xfrm>
            <a:off x="8702394" y="5551924"/>
            <a:ext cx="331859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2"/>
                </a:solidFill>
                <a:latin typeface="Arial" panose="020B0604020202020204" pitchFamily="34" charset="0"/>
              </a:rPr>
              <a:t>Cumplir el reglamento y las normas oficiales mexicanas en materia de seguridad, salud y medio ambiente de trabajo</a:t>
            </a:r>
          </a:p>
          <a:p>
            <a:pPr algn="l"/>
            <a:endParaRPr lang="es-ES" sz="1400" b="0" i="0" dirty="0">
              <a:solidFill>
                <a:srgbClr val="40404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8" descr="COMO ELABORAR EL PROGRAMA DE CAPACITACIONES DEL SISTEMA DE GESTIÓN DE  SEGURIDAD Y SALUD EN EL TRABAJO? – INFOSST">
            <a:extLst>
              <a:ext uri="{FF2B5EF4-FFF2-40B4-BE49-F238E27FC236}">
                <a16:creationId xmlns:a16="http://schemas.microsoft.com/office/drawing/2014/main" id="{84513392-EC18-4609-9338-EF500FD6D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206" y="1726725"/>
            <a:ext cx="2155322" cy="133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cono de concepto de maquinaria segura 1893003 Vector en Vecteezy">
            <a:extLst>
              <a:ext uri="{FF2B5EF4-FFF2-40B4-BE49-F238E27FC236}">
                <a16:creationId xmlns:a16="http://schemas.microsoft.com/office/drawing/2014/main" id="{352B1357-47C5-483E-9932-664FA0F1E6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87"/>
          <a:stretch/>
        </p:blipFill>
        <p:spPr bwMode="auto">
          <a:xfrm>
            <a:off x="4963757" y="2583401"/>
            <a:ext cx="2143125" cy="174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Seguridad y Salud en el Trabajo - Home | Facebook">
            <a:extLst>
              <a:ext uri="{FF2B5EF4-FFF2-40B4-BE49-F238E27FC236}">
                <a16:creationId xmlns:a16="http://schemas.microsoft.com/office/drawing/2014/main" id="{61A1A50B-F969-4436-9E94-B90B1FB53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910" y="3841416"/>
            <a:ext cx="1558505" cy="168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ítulo 1">
            <a:extLst>
              <a:ext uri="{FF2B5EF4-FFF2-40B4-BE49-F238E27FC236}">
                <a16:creationId xmlns:a16="http://schemas.microsoft.com/office/drawing/2014/main" id="{5D30B7D0-245E-4F42-9FF0-60DB9ED021B6}"/>
              </a:ext>
            </a:extLst>
          </p:cNvPr>
          <p:cNvSpPr txBox="1">
            <a:spLocks/>
          </p:cNvSpPr>
          <p:nvPr/>
        </p:nvSpPr>
        <p:spPr>
          <a:xfrm>
            <a:off x="326656" y="275255"/>
            <a:ext cx="8968346" cy="9493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800" b="1" dirty="0">
                <a:solidFill>
                  <a:srgbClr val="002060"/>
                </a:solidFill>
                <a:latin typeface="Arial Nova" panose="020B0504020202020204" pitchFamily="34" charset="0"/>
              </a:rPr>
              <a:t>Obligaciones del patrón</a:t>
            </a:r>
          </a:p>
        </p:txBody>
      </p:sp>
    </p:spTree>
    <p:extLst>
      <p:ext uri="{BB962C8B-B14F-4D97-AF65-F5344CB8AC3E}">
        <p14:creationId xmlns:p14="http://schemas.microsoft.com/office/powerpoint/2010/main" val="23467848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Por qué, para qué y cómo difundir la Responsabilidad Social Corporativa? |  Alto Nivel">
            <a:extLst>
              <a:ext uri="{FF2B5EF4-FFF2-40B4-BE49-F238E27FC236}">
                <a16:creationId xmlns:a16="http://schemas.microsoft.com/office/drawing/2014/main" id="{65CBCFA8-12B6-4EDA-BB72-F2ADE56CC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650" y="1321530"/>
            <a:ext cx="1751443" cy="174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1730" name="Picture 2" descr="sfondosott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2190354" cy="148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E5AAA9D-4187-4B74-A51F-5AB37F501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A503-D8B1-47F9-A32D-EF83212BB4B1}" type="slidenum">
              <a:rPr lang="es-MX" smtClean="0"/>
              <a:t>36</a:t>
            </a:fld>
            <a:endParaRPr lang="es-MX" dirty="0"/>
          </a:p>
        </p:txBody>
      </p:sp>
      <p:pic>
        <p:nvPicPr>
          <p:cNvPr id="8" name="Picture 3" descr="Logo">
            <a:extLst>
              <a:ext uri="{FF2B5EF4-FFF2-40B4-BE49-F238E27FC236}">
                <a16:creationId xmlns:a16="http://schemas.microsoft.com/office/drawing/2014/main" id="{90419C02-5014-431E-9B3F-820F1A994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9851662" y="-42571"/>
            <a:ext cx="2169326" cy="125592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56265FC1-8579-4C44-955D-8725DC3135B9}"/>
              </a:ext>
            </a:extLst>
          </p:cNvPr>
          <p:cNvSpPr txBox="1"/>
          <p:nvPr/>
        </p:nvSpPr>
        <p:spPr>
          <a:xfrm>
            <a:off x="821382" y="2956703"/>
            <a:ext cx="338536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400" dirty="0">
                <a:latin typeface="Arial" panose="020B0604020202020204" pitchFamily="34" charset="0"/>
              </a:rPr>
              <a:t>Fijar visiblemente y difundir, las disposiciones de los reglamentos y las normas oficiales mexicanas en materia de seguridad, salud y medio ambiente de trabajo</a:t>
            </a:r>
          </a:p>
          <a:p>
            <a:endParaRPr lang="es-ES" sz="1400" dirty="0">
              <a:latin typeface="Arial" panose="020B0604020202020204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77FD8F2-9A30-41CA-8505-3FD909F087B6}"/>
              </a:ext>
            </a:extLst>
          </p:cNvPr>
          <p:cNvSpPr txBox="1"/>
          <p:nvPr/>
        </p:nvSpPr>
        <p:spPr>
          <a:xfrm>
            <a:off x="8521003" y="5675073"/>
            <a:ext cx="32193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1400" dirty="0">
                <a:latin typeface="Arial" panose="020B0604020202020204" pitchFamily="34" charset="0"/>
              </a:rPr>
              <a:t>Hacer las deducciones y pagos correspondientes a las pensiones alimenticias</a:t>
            </a:r>
          </a:p>
          <a:p>
            <a:pPr algn="l"/>
            <a:endParaRPr lang="es-ES" sz="1400" dirty="0">
              <a:latin typeface="Arial" panose="020B0604020202020204" pitchFamily="34" charset="0"/>
            </a:endParaRPr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7C7B2A08-38A6-4AE9-88CC-1440D00F1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25497">
            <a:off x="1121644" y="1851366"/>
            <a:ext cx="1422216" cy="86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Afectó la pandemia el pago de pensiones alimenticias">
            <a:extLst>
              <a:ext uri="{FF2B5EF4-FFF2-40B4-BE49-F238E27FC236}">
                <a16:creationId xmlns:a16="http://schemas.microsoft.com/office/drawing/2014/main" id="{9746EF68-5971-4BA0-92CF-C72CDF843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629" y="4190760"/>
            <a:ext cx="2357579" cy="148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9ABE811E-66AC-40D1-8505-7E2180FE9D89}"/>
              </a:ext>
            </a:extLst>
          </p:cNvPr>
          <p:cNvSpPr txBox="1"/>
          <p:nvPr/>
        </p:nvSpPr>
        <p:spPr>
          <a:xfrm>
            <a:off x="5102673" y="4466198"/>
            <a:ext cx="2993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1400" b="0" i="0" u="none" strike="noStrike" baseline="0" dirty="0">
                <a:latin typeface="Arial" panose="020B0604020202020204" pitchFamily="34" charset="0"/>
              </a:rPr>
              <a:t>No generar mal trato, ni malos tratos a los trabajadores</a:t>
            </a:r>
            <a:endParaRPr lang="es-ES" sz="1400" b="0" i="0" dirty="0">
              <a:solidFill>
                <a:srgbClr val="404040"/>
              </a:solidFill>
              <a:effectLst/>
              <a:latin typeface="Dosis"/>
            </a:endParaRPr>
          </a:p>
        </p:txBody>
      </p:sp>
      <p:pic>
        <p:nvPicPr>
          <p:cNvPr id="21" name="Picture 2" descr="Jefe Enojado Gritando A Los Empleados En La Ilustración Del Vector  Megáfono. Ilustraciones Vectoriales, Clip Art Vectorizado Libre De  Derechos. Image 53300555.">
            <a:extLst>
              <a:ext uri="{FF2B5EF4-FFF2-40B4-BE49-F238E27FC236}">
                <a16:creationId xmlns:a16="http://schemas.microsoft.com/office/drawing/2014/main" id="{FB1007DD-E373-4D4A-ABD3-E2AF5009A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673" y="2444935"/>
            <a:ext cx="2460161" cy="19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ítulo 1">
            <a:extLst>
              <a:ext uri="{FF2B5EF4-FFF2-40B4-BE49-F238E27FC236}">
                <a16:creationId xmlns:a16="http://schemas.microsoft.com/office/drawing/2014/main" id="{C5A03913-8425-4A45-8345-605EBA7A83DE}"/>
              </a:ext>
            </a:extLst>
          </p:cNvPr>
          <p:cNvSpPr txBox="1">
            <a:spLocks/>
          </p:cNvSpPr>
          <p:nvPr/>
        </p:nvSpPr>
        <p:spPr>
          <a:xfrm>
            <a:off x="326656" y="275255"/>
            <a:ext cx="8968346" cy="9493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800" b="1" dirty="0">
                <a:solidFill>
                  <a:srgbClr val="002060"/>
                </a:solidFill>
                <a:latin typeface="Arial Nova" panose="020B0504020202020204" pitchFamily="34" charset="0"/>
              </a:rPr>
              <a:t>Obligaciones del patrón</a:t>
            </a:r>
          </a:p>
        </p:txBody>
      </p:sp>
    </p:spTree>
    <p:extLst>
      <p:ext uri="{BB962C8B-B14F-4D97-AF65-F5344CB8AC3E}">
        <p14:creationId xmlns:p14="http://schemas.microsoft.com/office/powerpoint/2010/main" val="34929769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0" name="Picture 2" descr="sfondosott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90354" cy="148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E5AAA9D-4187-4B74-A51F-5AB37F501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A503-D8B1-47F9-A32D-EF83212BB4B1}" type="slidenum">
              <a:rPr lang="es-MX" smtClean="0"/>
              <a:t>37</a:t>
            </a:fld>
            <a:endParaRPr lang="es-MX" dirty="0"/>
          </a:p>
        </p:txBody>
      </p:sp>
      <p:pic>
        <p:nvPicPr>
          <p:cNvPr id="8" name="Picture 3" descr="Logo">
            <a:extLst>
              <a:ext uri="{FF2B5EF4-FFF2-40B4-BE49-F238E27FC236}">
                <a16:creationId xmlns:a16="http://schemas.microsoft.com/office/drawing/2014/main" id="{90419C02-5014-431E-9B3F-820F1A994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9851662" y="-42571"/>
            <a:ext cx="2169326" cy="125592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BF9FA204-A7E9-4B54-98CA-385EFBB1DE90}"/>
              </a:ext>
            </a:extLst>
          </p:cNvPr>
          <p:cNvSpPr txBox="1"/>
          <p:nvPr/>
        </p:nvSpPr>
        <p:spPr>
          <a:xfrm>
            <a:off x="612970" y="2805401"/>
            <a:ext cx="28037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dirty="0">
                <a:latin typeface="Arial" panose="020B0604020202020204" pitchFamily="34" charset="0"/>
              </a:rPr>
              <a:t>Contribuir al fomento de las actividades culturales y del deporte</a:t>
            </a:r>
          </a:p>
          <a:p>
            <a:pPr algn="l"/>
            <a:endParaRPr lang="es-ES" sz="1400" dirty="0">
              <a:latin typeface="Arial" panose="020B0604020202020204" pitchFamily="34" charset="0"/>
            </a:endParaRPr>
          </a:p>
          <a:p>
            <a:pPr algn="l"/>
            <a:endParaRPr lang="es-ES" sz="1400" dirty="0">
              <a:latin typeface="Arial" panose="020B0604020202020204" pitchFamily="34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83CDA4F-DE6B-4D74-8D1F-93A8162BFFB8}"/>
              </a:ext>
            </a:extLst>
          </p:cNvPr>
          <p:cNvSpPr txBox="1"/>
          <p:nvPr/>
        </p:nvSpPr>
        <p:spPr>
          <a:xfrm>
            <a:off x="4569271" y="3750621"/>
            <a:ext cx="33185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1400" dirty="0">
                <a:solidFill>
                  <a:srgbClr val="4040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Hacer las deducciones previstas en las fracciones IV del artículo 97 y VII del artículo 110 (Infonavit, Fonacot)</a:t>
            </a:r>
          </a:p>
          <a:p>
            <a:pPr algn="l"/>
            <a:endParaRPr lang="es-ES" sz="1400" b="0" i="0" dirty="0">
              <a:solidFill>
                <a:srgbClr val="40404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77FD8F2-9A30-41CA-8505-3FD909F087B6}"/>
              </a:ext>
            </a:extLst>
          </p:cNvPr>
          <p:cNvSpPr txBox="1"/>
          <p:nvPr/>
        </p:nvSpPr>
        <p:spPr>
          <a:xfrm>
            <a:off x="8521003" y="5675073"/>
            <a:ext cx="32193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dirty="0">
                <a:latin typeface="Arial" panose="020B0604020202020204" pitchFamily="34" charset="0"/>
              </a:rPr>
              <a:t>Participar en la integración y funcionamiento de las Comisiones que deban formarse en cada centro de trabajo</a:t>
            </a:r>
          </a:p>
          <a:p>
            <a:pPr algn="l"/>
            <a:endParaRPr lang="es-ES" sz="1400" dirty="0">
              <a:latin typeface="Arial" panose="020B0604020202020204" pitchFamily="34" charset="0"/>
            </a:endParaRPr>
          </a:p>
          <a:p>
            <a:pPr algn="l"/>
            <a:endParaRPr lang="es-ES" sz="1400" dirty="0">
              <a:latin typeface="Arial" panose="020B0604020202020204" pitchFamily="34" charset="0"/>
            </a:endParaRPr>
          </a:p>
        </p:txBody>
      </p:sp>
      <p:pic>
        <p:nvPicPr>
          <p:cNvPr id="21" name="Picture 8" descr="El mundo del deporte paralizado por el Covid-19">
            <a:extLst>
              <a:ext uri="{FF2B5EF4-FFF2-40B4-BE49-F238E27FC236}">
                <a16:creationId xmlns:a16="http://schemas.microsoft.com/office/drawing/2014/main" id="{6405BA82-A533-43CC-988B-CAD8F876F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956" y="1662852"/>
            <a:ext cx="1527489" cy="114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INFONAVIT sin fronteras">
            <a:extLst>
              <a:ext uri="{FF2B5EF4-FFF2-40B4-BE49-F238E27FC236}">
                <a16:creationId xmlns:a16="http://schemas.microsoft.com/office/drawing/2014/main" id="{268841CE-4FA5-4007-863F-E5A970B86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043" y="2268595"/>
            <a:ext cx="1545643" cy="119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Fonacot - Inicio">
            <a:extLst>
              <a:ext uri="{FF2B5EF4-FFF2-40B4-BE49-F238E27FC236}">
                <a16:creationId xmlns:a16="http://schemas.microsoft.com/office/drawing/2014/main" id="{499E6752-55B8-4E1A-97CE-2FFC8CE38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34" y="3232044"/>
            <a:ext cx="1195737" cy="45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Comisión mixta encargada de evaluar el derrame petrolero ocurrido en el  municipio Monagas del estado Anzoátegui. - Transparencia Venezuela">
            <a:extLst>
              <a:ext uri="{FF2B5EF4-FFF2-40B4-BE49-F238E27FC236}">
                <a16:creationId xmlns:a16="http://schemas.microsoft.com/office/drawing/2014/main" id="{D5BB799E-4FF7-4CB7-9DA6-B329F18C9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1807" y="4324875"/>
            <a:ext cx="1287360" cy="128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ítulo 1">
            <a:extLst>
              <a:ext uri="{FF2B5EF4-FFF2-40B4-BE49-F238E27FC236}">
                <a16:creationId xmlns:a16="http://schemas.microsoft.com/office/drawing/2014/main" id="{2CCA26BE-52E6-44B9-8FC2-A1ECB22560AF}"/>
              </a:ext>
            </a:extLst>
          </p:cNvPr>
          <p:cNvSpPr txBox="1">
            <a:spLocks/>
          </p:cNvSpPr>
          <p:nvPr/>
        </p:nvSpPr>
        <p:spPr>
          <a:xfrm>
            <a:off x="479056" y="427655"/>
            <a:ext cx="8968346" cy="9493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800" b="1" dirty="0">
                <a:solidFill>
                  <a:srgbClr val="002060"/>
                </a:solidFill>
                <a:latin typeface="Arial Nova" panose="020B0504020202020204" pitchFamily="34" charset="0"/>
              </a:rPr>
              <a:t>Obligaciones del patrón</a:t>
            </a:r>
          </a:p>
        </p:txBody>
      </p:sp>
    </p:spTree>
    <p:extLst>
      <p:ext uri="{BB962C8B-B14F-4D97-AF65-F5344CB8AC3E}">
        <p14:creationId xmlns:p14="http://schemas.microsoft.com/office/powerpoint/2010/main" val="1700091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0" name="Picture 2" descr="sfondosott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90354" cy="148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E5AAA9D-4187-4B74-A51F-5AB37F501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A503-D8B1-47F9-A32D-EF83212BB4B1}" type="slidenum">
              <a:rPr lang="es-MX" smtClean="0"/>
              <a:t>38</a:t>
            </a:fld>
            <a:endParaRPr lang="es-MX" dirty="0"/>
          </a:p>
        </p:txBody>
      </p:sp>
      <p:pic>
        <p:nvPicPr>
          <p:cNvPr id="8" name="Picture 3" descr="Logo">
            <a:extLst>
              <a:ext uri="{FF2B5EF4-FFF2-40B4-BE49-F238E27FC236}">
                <a16:creationId xmlns:a16="http://schemas.microsoft.com/office/drawing/2014/main" id="{90419C02-5014-431E-9B3F-820F1A994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9851662" y="-42571"/>
            <a:ext cx="2169326" cy="125592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56265FC1-8579-4C44-955D-8725DC3135B9}"/>
              </a:ext>
            </a:extLst>
          </p:cNvPr>
          <p:cNvSpPr txBox="1"/>
          <p:nvPr/>
        </p:nvSpPr>
        <p:spPr>
          <a:xfrm>
            <a:off x="2165091" y="4201666"/>
            <a:ext cx="33853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latin typeface="Arial" panose="020B0604020202020204" pitchFamily="34" charset="0"/>
              </a:rPr>
              <a:t>Proporcionar a las mujeres embarazadas la protección </a:t>
            </a:r>
          </a:p>
          <a:p>
            <a:endParaRPr lang="es-ES" sz="1600" dirty="0">
              <a:latin typeface="Arial" panose="020B0604020202020204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AA89375-A392-488B-A5A8-E7D768FF2558}"/>
              </a:ext>
            </a:extLst>
          </p:cNvPr>
          <p:cNvSpPr txBox="1"/>
          <p:nvPr/>
        </p:nvSpPr>
        <p:spPr>
          <a:xfrm>
            <a:off x="7139371" y="4694399"/>
            <a:ext cx="3355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Arial" panose="020B0604020202020204" pitchFamily="34" charset="0"/>
              </a:rPr>
              <a:t>Otorgar permiso de paternidad de cinco días laborables con goce de sueldo </a:t>
            </a:r>
          </a:p>
        </p:txBody>
      </p:sp>
      <p:pic>
        <p:nvPicPr>
          <p:cNvPr id="30" name="Picture 14" descr="La Mujer Embarazada Feliz, Sonrisa Y Tocar Su Vientre. Vector De Caracteres  De Dibujos Animados, Diseño Simple Y Plana. Ilustraciones Vectoriales, Clip  Art Vectorizado Libre De Derechos. Image 67829239.">
            <a:extLst>
              <a:ext uri="{FF2B5EF4-FFF2-40B4-BE49-F238E27FC236}">
                <a16:creationId xmlns:a16="http://schemas.microsoft.com/office/drawing/2014/main" id="{730269CE-31FD-4B34-86D6-FEC8B79FC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438" y="1911968"/>
            <a:ext cx="2379544" cy="237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6" descr="Vector Ilustración Feliz Joven Padre Con Su Estilo De Dibujos Animados  Niño. Concepto De Paternidad Y Cuidado Papá Soltero Ilustraciones  Vectoriales, Clip Art Vectorizado Libre De Derechos. Image 88187834.">
            <a:extLst>
              <a:ext uri="{FF2B5EF4-FFF2-40B4-BE49-F238E27FC236}">
                <a16:creationId xmlns:a16="http://schemas.microsoft.com/office/drawing/2014/main" id="{E4279674-DFD2-47FF-A9AE-79EFAAB43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709" y="2296860"/>
            <a:ext cx="2221085" cy="221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ítulo 1">
            <a:extLst>
              <a:ext uri="{FF2B5EF4-FFF2-40B4-BE49-F238E27FC236}">
                <a16:creationId xmlns:a16="http://schemas.microsoft.com/office/drawing/2014/main" id="{A8A798D9-0CAA-4C67-95D4-758B746D272A}"/>
              </a:ext>
            </a:extLst>
          </p:cNvPr>
          <p:cNvSpPr txBox="1">
            <a:spLocks/>
          </p:cNvSpPr>
          <p:nvPr/>
        </p:nvSpPr>
        <p:spPr>
          <a:xfrm>
            <a:off x="479056" y="427655"/>
            <a:ext cx="8968346" cy="9493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800" b="1" dirty="0">
                <a:solidFill>
                  <a:srgbClr val="002060"/>
                </a:solidFill>
                <a:latin typeface="Arial Nova" panose="020B0504020202020204" pitchFamily="34" charset="0"/>
              </a:rPr>
              <a:t>Obligaciones del patrón</a:t>
            </a:r>
          </a:p>
        </p:txBody>
      </p:sp>
    </p:spTree>
    <p:extLst>
      <p:ext uri="{BB962C8B-B14F-4D97-AF65-F5344CB8AC3E}">
        <p14:creationId xmlns:p14="http://schemas.microsoft.com/office/powerpoint/2010/main" val="2941801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0" name="Picture 2" descr="sfondosott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90354" cy="148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E5AAA9D-4187-4B74-A51F-5AB37F501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A503-D8B1-47F9-A32D-EF83212BB4B1}" type="slidenum">
              <a:rPr lang="es-MX" smtClean="0"/>
              <a:t>39</a:t>
            </a:fld>
            <a:endParaRPr lang="es-MX" dirty="0"/>
          </a:p>
        </p:txBody>
      </p:sp>
      <p:pic>
        <p:nvPicPr>
          <p:cNvPr id="8" name="Picture 3" descr="Logo">
            <a:extLst>
              <a:ext uri="{FF2B5EF4-FFF2-40B4-BE49-F238E27FC236}">
                <a16:creationId xmlns:a16="http://schemas.microsoft.com/office/drawing/2014/main" id="{90419C02-5014-431E-9B3F-820F1A994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9851662" y="-42571"/>
            <a:ext cx="2169326" cy="125592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Título 1">
            <a:extLst>
              <a:ext uri="{FF2B5EF4-FFF2-40B4-BE49-F238E27FC236}">
                <a16:creationId xmlns:a16="http://schemas.microsoft.com/office/drawing/2014/main" id="{A8A798D9-0CAA-4C67-95D4-758B746D272A}"/>
              </a:ext>
            </a:extLst>
          </p:cNvPr>
          <p:cNvSpPr txBox="1">
            <a:spLocks/>
          </p:cNvSpPr>
          <p:nvPr/>
        </p:nvSpPr>
        <p:spPr>
          <a:xfrm>
            <a:off x="479056" y="427655"/>
            <a:ext cx="8968346" cy="9493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800" b="1" dirty="0">
                <a:solidFill>
                  <a:srgbClr val="002060"/>
                </a:solidFill>
                <a:latin typeface="Arial Nova" panose="020B0504020202020204" pitchFamily="34" charset="0"/>
              </a:rPr>
              <a:t>Relación Sindical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9EC8E16-FCE2-B1DE-D283-45B08EEA25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23" t="17677" r="37346" b="10750"/>
          <a:stretch/>
        </p:blipFill>
        <p:spPr>
          <a:xfrm>
            <a:off x="675249" y="2117359"/>
            <a:ext cx="5065595" cy="36576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42B53CA-45C3-C965-52B2-4115C31044A7}"/>
              </a:ext>
            </a:extLst>
          </p:cNvPr>
          <p:cNvSpPr txBox="1"/>
          <p:nvPr/>
        </p:nvSpPr>
        <p:spPr>
          <a:xfrm>
            <a:off x="6155788" y="2750405"/>
            <a:ext cx="53609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002060"/>
                </a:solidFill>
                <a:latin typeface="Arial Narrow" panose="020B0606020202030204" pitchFamily="34" charset="0"/>
              </a:rPr>
              <a:t>- Proceso de democracia sindical</a:t>
            </a:r>
          </a:p>
          <a:p>
            <a:endParaRPr lang="es-MX" sz="2800" b="1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r>
              <a:rPr lang="es-MX" sz="2800" b="1" dirty="0">
                <a:solidFill>
                  <a:srgbClr val="002060"/>
                </a:solidFill>
                <a:latin typeface="Arial Narrow" panose="020B0606020202030204" pitchFamily="34" charset="0"/>
              </a:rPr>
              <a:t>- Constancia de representatividad</a:t>
            </a:r>
          </a:p>
          <a:p>
            <a:endParaRPr lang="es-MX" sz="2800" b="1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r>
              <a:rPr lang="es-MX" sz="2800" b="1" dirty="0">
                <a:solidFill>
                  <a:srgbClr val="002060"/>
                </a:solidFill>
                <a:latin typeface="Arial Narrow" panose="020B0606020202030204" pitchFamily="34" charset="0"/>
              </a:rPr>
              <a:t>- Contrato Colectivo de Trabajo</a:t>
            </a:r>
          </a:p>
        </p:txBody>
      </p:sp>
    </p:spTree>
    <p:extLst>
      <p:ext uri="{BB962C8B-B14F-4D97-AF65-F5344CB8AC3E}">
        <p14:creationId xmlns:p14="http://schemas.microsoft.com/office/powerpoint/2010/main" val="169177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0" name="Picture 2" descr="sfondosott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46" y="0"/>
            <a:ext cx="12190354" cy="148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E5AAA9D-4187-4B74-A51F-5AB37F501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A503-D8B1-47F9-A32D-EF83212BB4B1}" type="slidenum">
              <a:rPr lang="es-MX" smtClean="0"/>
              <a:t>4</a:t>
            </a:fld>
            <a:endParaRPr lang="es-MX" dirty="0"/>
          </a:p>
        </p:txBody>
      </p:sp>
      <p:pic>
        <p:nvPicPr>
          <p:cNvPr id="8" name="Picture 3" descr="Logo">
            <a:extLst>
              <a:ext uri="{FF2B5EF4-FFF2-40B4-BE49-F238E27FC236}">
                <a16:creationId xmlns:a16="http://schemas.microsoft.com/office/drawing/2014/main" id="{90419C02-5014-431E-9B3F-820F1A994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9851662" y="-42571"/>
            <a:ext cx="2169326" cy="125592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7AAB320-D17C-4D31-8F50-8C4C562FC047}"/>
              </a:ext>
            </a:extLst>
          </p:cNvPr>
          <p:cNvSpPr txBox="1"/>
          <p:nvPr/>
        </p:nvSpPr>
        <p:spPr>
          <a:xfrm>
            <a:off x="697489" y="1526884"/>
            <a:ext cx="9670252" cy="387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600" b="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Basadas en igualdad (</a:t>
            </a:r>
            <a:r>
              <a:rPr lang="es-E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Servicios e iguales para trabajos iguales)</a:t>
            </a:r>
            <a:endParaRPr lang="es-ES" sz="2600" b="0" i="0" u="none" strike="noStrike" baseline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Espacios dignos y adecuados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discriminación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social</a:t>
            </a:r>
          </a:p>
          <a:p>
            <a:pPr algn="just">
              <a:lnSpc>
                <a:spcPct val="150000"/>
              </a:lnSpc>
            </a:pPr>
            <a:endParaRPr lang="es-ES" dirty="0">
              <a:latin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S" sz="1800" b="0" i="0" u="none" strike="noStrike" baseline="0" dirty="0">
                <a:latin typeface="Arial" panose="020B0604020202020204" pitchFamily="34" charset="0"/>
              </a:rPr>
              <a:t> </a:t>
            </a:r>
            <a:endParaRPr lang="es-MX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10571A7F-B8EC-448B-BF9F-273855F2AF24}"/>
              </a:ext>
            </a:extLst>
          </p:cNvPr>
          <p:cNvSpPr txBox="1">
            <a:spLocks/>
          </p:cNvSpPr>
          <p:nvPr/>
        </p:nvSpPr>
        <p:spPr>
          <a:xfrm>
            <a:off x="933666" y="420878"/>
            <a:ext cx="8171617" cy="81652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4000" b="1" dirty="0">
                <a:solidFill>
                  <a:srgbClr val="002060"/>
                </a:solidFill>
                <a:latin typeface="Arial Nova" panose="020B0504020202020204" pitchFamily="34" charset="0"/>
              </a:rPr>
              <a:t>Capítulo I.- Condiciones de trabajo</a:t>
            </a:r>
          </a:p>
        </p:txBody>
      </p:sp>
      <p:pic>
        <p:nvPicPr>
          <p:cNvPr id="3074" name="Picture 2" descr="Unidad de Igualdad de Género y No Discriminación">
            <a:extLst>
              <a:ext uri="{FF2B5EF4-FFF2-40B4-BE49-F238E27FC236}">
                <a16:creationId xmlns:a16="http://schemas.microsoft.com/office/drawing/2014/main" id="{6EDFE161-AE97-4C5D-B95E-346EFF228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606" y="2966687"/>
            <a:ext cx="7383905" cy="347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4362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0" name="Picture 2" descr="sfondosott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90354" cy="148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E5AAA9D-4187-4B74-A51F-5AB37F501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A503-D8B1-47F9-A32D-EF83212BB4B1}" type="slidenum">
              <a:rPr lang="es-MX" smtClean="0"/>
              <a:t>40</a:t>
            </a:fld>
            <a:endParaRPr lang="es-MX" dirty="0"/>
          </a:p>
        </p:txBody>
      </p:sp>
      <p:pic>
        <p:nvPicPr>
          <p:cNvPr id="8" name="Picture 3" descr="Logo">
            <a:extLst>
              <a:ext uri="{FF2B5EF4-FFF2-40B4-BE49-F238E27FC236}">
                <a16:creationId xmlns:a16="http://schemas.microsoft.com/office/drawing/2014/main" id="{90419C02-5014-431E-9B3F-820F1A994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9851662" y="-42571"/>
            <a:ext cx="2169326" cy="125592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Título 1">
            <a:extLst>
              <a:ext uri="{FF2B5EF4-FFF2-40B4-BE49-F238E27FC236}">
                <a16:creationId xmlns:a16="http://schemas.microsoft.com/office/drawing/2014/main" id="{A8A798D9-0CAA-4C67-95D4-758B746D272A}"/>
              </a:ext>
            </a:extLst>
          </p:cNvPr>
          <p:cNvSpPr txBox="1">
            <a:spLocks/>
          </p:cNvSpPr>
          <p:nvPr/>
        </p:nvSpPr>
        <p:spPr>
          <a:xfrm>
            <a:off x="479056" y="427655"/>
            <a:ext cx="8968346" cy="9493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800" b="1" dirty="0">
                <a:solidFill>
                  <a:srgbClr val="002060"/>
                </a:solidFill>
                <a:latin typeface="Arial Nova" panose="020B0504020202020204" pitchFamily="34" charset="0"/>
              </a:rPr>
              <a:t>Relación Sindical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42B53CA-45C3-C965-52B2-4115C31044A7}"/>
              </a:ext>
            </a:extLst>
          </p:cNvPr>
          <p:cNvSpPr txBox="1"/>
          <p:nvPr/>
        </p:nvSpPr>
        <p:spPr>
          <a:xfrm>
            <a:off x="4207720" y="1650358"/>
            <a:ext cx="358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002060"/>
                </a:solidFill>
                <a:latin typeface="Arial Narrow" panose="020B0606020202030204" pitchFamily="34" charset="0"/>
              </a:rPr>
              <a:t>Delegados sindicales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EEBE838-AA6F-8DCC-5909-46374AAFB2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413" t="21630" r="32691" b="15152"/>
          <a:stretch/>
        </p:blipFill>
        <p:spPr>
          <a:xfrm>
            <a:off x="65338" y="2792563"/>
            <a:ext cx="2557670" cy="253249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965A681-D8BC-B5D2-441E-D5F49AD70AE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545" t="17676" r="30764" b="13605"/>
          <a:stretch/>
        </p:blipFill>
        <p:spPr>
          <a:xfrm>
            <a:off x="2914710" y="2792563"/>
            <a:ext cx="2667276" cy="253249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4267749-C3F1-EBE8-CCAE-EE436EAF366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761" t="20064" r="29375" b="13219"/>
          <a:stretch/>
        </p:blipFill>
        <p:spPr>
          <a:xfrm>
            <a:off x="6000000" y="2792563"/>
            <a:ext cx="2697915" cy="253860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6C79AAC-E542-6A34-A123-35708A9CC40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1196" t="27869" r="30326" b="12832"/>
          <a:stretch/>
        </p:blipFill>
        <p:spPr>
          <a:xfrm>
            <a:off x="9115929" y="2792562"/>
            <a:ext cx="2922836" cy="253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453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0" name="Picture 2" descr="sfondosott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90354" cy="148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E5AAA9D-4187-4B74-A51F-5AB37F501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A503-D8B1-47F9-A32D-EF83212BB4B1}" type="slidenum">
              <a:rPr lang="es-MX" smtClean="0"/>
              <a:t>41</a:t>
            </a:fld>
            <a:endParaRPr lang="es-MX" dirty="0"/>
          </a:p>
        </p:txBody>
      </p:sp>
      <p:pic>
        <p:nvPicPr>
          <p:cNvPr id="8" name="Picture 3" descr="Logo">
            <a:extLst>
              <a:ext uri="{FF2B5EF4-FFF2-40B4-BE49-F238E27FC236}">
                <a16:creationId xmlns:a16="http://schemas.microsoft.com/office/drawing/2014/main" id="{90419C02-5014-431E-9B3F-820F1A994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9851662" y="-42571"/>
            <a:ext cx="2169326" cy="125592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DE236FF3-BB92-44C2-A436-586127E0B5FC}"/>
              </a:ext>
            </a:extLst>
          </p:cNvPr>
          <p:cNvSpPr txBox="1">
            <a:spLocks/>
          </p:cNvSpPr>
          <p:nvPr/>
        </p:nvSpPr>
        <p:spPr>
          <a:xfrm>
            <a:off x="1324944" y="1213354"/>
            <a:ext cx="9337461" cy="198641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6600" b="1" dirty="0">
                <a:solidFill>
                  <a:srgbClr val="002060"/>
                </a:solidFill>
                <a:latin typeface="Arial Nova" panose="020B0504020202020204" pitchFamily="34" charset="0"/>
              </a:rPr>
              <a:t>RESCISIÓN DE LAS RELACIONES DE TRABAJO</a:t>
            </a:r>
          </a:p>
          <a:p>
            <a:r>
              <a:rPr lang="es-ES" sz="6600" b="1" dirty="0">
                <a:solidFill>
                  <a:srgbClr val="002060"/>
                </a:solidFill>
                <a:latin typeface="Arial Nova" panose="020B0504020202020204" pitchFamily="34" charset="0"/>
              </a:rPr>
              <a:t>Art. 47</a:t>
            </a:r>
            <a:endParaRPr lang="en-US" sz="6600" b="1" dirty="0">
              <a:solidFill>
                <a:srgbClr val="002060"/>
              </a:solidFill>
              <a:latin typeface="Arial Nova" panose="020B0504020202020204" pitchFamily="34" charset="0"/>
            </a:endParaRPr>
          </a:p>
        </p:txBody>
      </p:sp>
      <p:pic>
        <p:nvPicPr>
          <p:cNvPr id="6146" name="Picture 2" descr="Todo lo que debes conocer sobre las causas de rescisión de contrato -  Operadora de Negocios Consolidé">
            <a:extLst>
              <a:ext uri="{FF2B5EF4-FFF2-40B4-BE49-F238E27FC236}">
                <a16:creationId xmlns:a16="http://schemas.microsoft.com/office/drawing/2014/main" id="{974F0F42-00F2-479E-86B6-5F687EB7C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011" y="3548135"/>
            <a:ext cx="4597328" cy="290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1925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0" name="Picture 2" descr="sfondosott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90354" cy="148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E5AAA9D-4187-4B74-A51F-5AB37F501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A503-D8B1-47F9-A32D-EF83212BB4B1}" type="slidenum">
              <a:rPr lang="es-MX" smtClean="0"/>
              <a:t>42</a:t>
            </a:fld>
            <a:endParaRPr lang="es-MX" dirty="0"/>
          </a:p>
        </p:txBody>
      </p:sp>
      <p:pic>
        <p:nvPicPr>
          <p:cNvPr id="8" name="Picture 3" descr="Logo">
            <a:extLst>
              <a:ext uri="{FF2B5EF4-FFF2-40B4-BE49-F238E27FC236}">
                <a16:creationId xmlns:a16="http://schemas.microsoft.com/office/drawing/2014/main" id="{90419C02-5014-431E-9B3F-820F1A994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9851662" y="-42571"/>
            <a:ext cx="2169326" cy="125592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DE236FF3-BB92-44C2-A436-586127E0B5FC}"/>
              </a:ext>
            </a:extLst>
          </p:cNvPr>
          <p:cNvSpPr txBox="1">
            <a:spLocks/>
          </p:cNvSpPr>
          <p:nvPr/>
        </p:nvSpPr>
        <p:spPr>
          <a:xfrm>
            <a:off x="259544" y="335438"/>
            <a:ext cx="8968346" cy="13437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b="1" dirty="0">
                <a:solidFill>
                  <a:srgbClr val="002060"/>
                </a:solidFill>
                <a:latin typeface="Arial Nova" panose="020B0504020202020204" pitchFamily="34" charset="0"/>
              </a:rPr>
              <a:t>RESCISIÓN DE LAS RELACIONES DE TRABAJO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605BA85-A847-4C2C-93AB-DCF4A69445F6}"/>
              </a:ext>
            </a:extLst>
          </p:cNvPr>
          <p:cNvSpPr txBox="1"/>
          <p:nvPr/>
        </p:nvSpPr>
        <p:spPr>
          <a:xfrm>
            <a:off x="431356" y="1571437"/>
            <a:ext cx="12065444" cy="735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l">
              <a:lnSpc>
                <a:spcPct val="150000"/>
              </a:lnSpc>
              <a:buAutoNum type="romanUcPeriod"/>
            </a:pPr>
            <a:r>
              <a:rPr lang="es-ES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Engaño, falsificación de certificados</a:t>
            </a:r>
          </a:p>
          <a:p>
            <a:pPr marL="400050" indent="-400050">
              <a:lnSpc>
                <a:spcPct val="150000"/>
              </a:lnSpc>
              <a:buFontTx/>
              <a:buAutoNum type="romanUcPeriod"/>
            </a:pP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Falta de honradez, violencia o injurias</a:t>
            </a:r>
          </a:p>
          <a:p>
            <a:pPr marL="400050" indent="-400050">
              <a:lnSpc>
                <a:spcPct val="150000"/>
              </a:lnSpc>
              <a:buFontTx/>
              <a:buAutoNum type="romanUcPeriod"/>
            </a:pP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Cometer faltas contra algún compañero.</a:t>
            </a:r>
          </a:p>
          <a:p>
            <a:pPr marL="400050" indent="-400050">
              <a:lnSpc>
                <a:spcPct val="150000"/>
              </a:lnSpc>
              <a:buFontTx/>
              <a:buAutoNum type="romanUcPeriod"/>
            </a:pP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Cometer actos, fuera de servicio contra el patrón</a:t>
            </a:r>
          </a:p>
          <a:p>
            <a:pPr marL="400050" indent="-400050">
              <a:lnSpc>
                <a:spcPct val="150000"/>
              </a:lnSpc>
              <a:buFontTx/>
              <a:buAutoNum type="romanUcPeriod"/>
            </a:pP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Ocasionar intencionalmente daños y perjuicios, </a:t>
            </a:r>
            <a:r>
              <a:rPr lang="es-MX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los edificios, obras, maquinaria, instrumentos, materias primas 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demás objetos relacionados con el trabajo</a:t>
            </a:r>
          </a:p>
          <a:p>
            <a:pPr marL="400050" indent="-400050">
              <a:lnSpc>
                <a:spcPct val="150000"/>
              </a:lnSpc>
              <a:buFontTx/>
              <a:buAutoNum type="romanUcPeriod"/>
            </a:pP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Ocasionar el trabajador los perjuicios que sean graves, sin dolo, pero con negligencia tal, que ella sea la causa única del perjuicio</a:t>
            </a:r>
          </a:p>
          <a:p>
            <a:pPr marL="400050" indent="-400050">
              <a:lnSpc>
                <a:spcPct val="150000"/>
              </a:lnSpc>
              <a:buFontTx/>
              <a:buAutoNum type="romanUcPeriod"/>
            </a:pPr>
            <a:r>
              <a:rPr lang="es-ES" sz="1600" b="0" i="0" u="none" strike="noStrike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Comprometer el trabajador, por su imprudencia o descuido inexcusable, la seguridad del establecimiento o de las personas que se encuentren en él</a:t>
            </a:r>
          </a:p>
          <a:p>
            <a:pPr marL="400050" indent="-400050">
              <a:lnSpc>
                <a:spcPct val="150000"/>
              </a:lnSpc>
              <a:buFontTx/>
              <a:buAutoNum type="romanUcPeriod"/>
            </a:pPr>
            <a:r>
              <a:rPr lang="es-ES" sz="1600" b="0" i="0" u="none" strike="noStrike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Cometer el trabajador actos inmorales o de hostigamiento y/o acoso sexual</a:t>
            </a:r>
          </a:p>
          <a:p>
            <a:pPr marL="400050" indent="-400050">
              <a:lnSpc>
                <a:spcPct val="150000"/>
              </a:lnSpc>
              <a:buFontTx/>
              <a:buAutoNum type="romanUcPeriod"/>
            </a:pPr>
            <a:r>
              <a:rPr lang="es-ES" sz="1600" b="0" i="0" u="none" strike="noStrike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Revelar el trabajador los secretos de fabricación</a:t>
            </a:r>
          </a:p>
          <a:p>
            <a:pPr algn="l"/>
            <a:endParaRPr lang="es-ES" sz="1600" b="0" i="0" dirty="0">
              <a:solidFill>
                <a:srgbClr val="404040"/>
              </a:solidFill>
              <a:effectLst/>
              <a:latin typeface="Dosis"/>
            </a:endParaRPr>
          </a:p>
          <a:p>
            <a:pPr marL="400050" indent="-400050" algn="l">
              <a:buFont typeface="+mj-lt"/>
              <a:buAutoNum type="romanUcPeriod"/>
            </a:pPr>
            <a:endParaRPr lang="es-ES" sz="1600" b="0" i="0" dirty="0">
              <a:solidFill>
                <a:srgbClr val="404040"/>
              </a:solidFill>
              <a:effectLst/>
              <a:latin typeface="Dosis"/>
            </a:endParaRPr>
          </a:p>
          <a:p>
            <a:pPr marL="400050" indent="-400050" algn="l">
              <a:buFont typeface="+mj-lt"/>
              <a:buAutoNum type="romanUcPeriod"/>
            </a:pPr>
            <a:endParaRPr lang="es-ES" sz="1600" b="0" i="0" dirty="0">
              <a:solidFill>
                <a:srgbClr val="404040"/>
              </a:solidFill>
              <a:effectLst/>
              <a:latin typeface="Dosis"/>
            </a:endParaRPr>
          </a:p>
          <a:p>
            <a:pPr marL="400050" indent="-400050" algn="l">
              <a:buFont typeface="+mj-lt"/>
              <a:buAutoNum type="romanUcPeriod"/>
            </a:pPr>
            <a:endParaRPr lang="es-ES" sz="1600" b="0" i="0" u="none" strike="noStrike" baseline="0" dirty="0">
              <a:latin typeface="Arial" panose="020B0604020202020204" pitchFamily="34" charset="0"/>
            </a:endParaRPr>
          </a:p>
          <a:p>
            <a:pPr marL="400050" indent="-400050">
              <a:lnSpc>
                <a:spcPct val="150000"/>
              </a:lnSpc>
              <a:buFontTx/>
              <a:buAutoNum type="romanUcPeriod"/>
            </a:pPr>
            <a:endParaRPr lang="es-ES" sz="1600" b="0" i="0" dirty="0">
              <a:solidFill>
                <a:srgbClr val="404040"/>
              </a:solidFill>
              <a:effectLst/>
              <a:latin typeface="Dosis"/>
            </a:endParaRPr>
          </a:p>
          <a:p>
            <a:pPr marL="400050" indent="-400050">
              <a:buFontTx/>
              <a:buAutoNum type="romanUcPeriod"/>
            </a:pPr>
            <a:endParaRPr lang="es-ES" sz="1600" b="0" i="0" dirty="0">
              <a:solidFill>
                <a:srgbClr val="404040"/>
              </a:solidFill>
              <a:effectLst/>
              <a:latin typeface="Dosis"/>
            </a:endParaRPr>
          </a:p>
          <a:p>
            <a:pPr marL="400050" indent="-400050">
              <a:buFontTx/>
              <a:buAutoNum type="romanUcPeriod"/>
            </a:pPr>
            <a:endParaRPr lang="es-ES" sz="1600" b="0" i="0" dirty="0">
              <a:solidFill>
                <a:srgbClr val="404040"/>
              </a:solidFill>
              <a:effectLst/>
              <a:latin typeface="Dosis"/>
            </a:endParaRPr>
          </a:p>
          <a:p>
            <a:pPr marL="400050" indent="-400050">
              <a:buFontTx/>
              <a:buAutoNum type="romanUcPeriod"/>
            </a:pP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indent="-400050">
              <a:buFontTx/>
              <a:buAutoNum type="romanUcPeriod"/>
            </a:pP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indent="-400050">
              <a:buFontTx/>
              <a:buAutoNum type="romanUcPeriod"/>
            </a:pPr>
            <a:endParaRPr lang="es-E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indent="-400050">
              <a:buFontTx/>
              <a:buAutoNum type="romanUcPeriod"/>
            </a:pPr>
            <a:endParaRPr lang="es-E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6954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0" name="Picture 2" descr="sfondosott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90354" cy="148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E5AAA9D-4187-4B74-A51F-5AB37F501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A503-D8B1-47F9-A32D-EF83212BB4B1}" type="slidenum">
              <a:rPr lang="es-MX" smtClean="0"/>
              <a:t>43</a:t>
            </a:fld>
            <a:endParaRPr lang="es-MX" dirty="0"/>
          </a:p>
        </p:txBody>
      </p:sp>
      <p:pic>
        <p:nvPicPr>
          <p:cNvPr id="8" name="Picture 3" descr="Logo">
            <a:extLst>
              <a:ext uri="{FF2B5EF4-FFF2-40B4-BE49-F238E27FC236}">
                <a16:creationId xmlns:a16="http://schemas.microsoft.com/office/drawing/2014/main" id="{90419C02-5014-431E-9B3F-820F1A994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9851662" y="-42571"/>
            <a:ext cx="2169326" cy="125592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DE236FF3-BB92-44C2-A436-586127E0B5FC}"/>
              </a:ext>
            </a:extLst>
          </p:cNvPr>
          <p:cNvSpPr txBox="1">
            <a:spLocks/>
          </p:cNvSpPr>
          <p:nvPr/>
        </p:nvSpPr>
        <p:spPr>
          <a:xfrm>
            <a:off x="259544" y="335438"/>
            <a:ext cx="8968346" cy="13437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b="1" dirty="0">
                <a:solidFill>
                  <a:srgbClr val="002060"/>
                </a:solidFill>
                <a:latin typeface="Arial Nova" panose="020B0504020202020204" pitchFamily="34" charset="0"/>
              </a:rPr>
              <a:t>RESCISIÓN DE LAS RELACIONES DE TRABAJO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605BA85-A847-4C2C-93AB-DCF4A69445F6}"/>
              </a:ext>
            </a:extLst>
          </p:cNvPr>
          <p:cNvSpPr txBox="1"/>
          <p:nvPr/>
        </p:nvSpPr>
        <p:spPr>
          <a:xfrm>
            <a:off x="990218" y="2014605"/>
            <a:ext cx="10209917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l">
              <a:lnSpc>
                <a:spcPct val="150000"/>
              </a:lnSpc>
              <a:buFont typeface="+mj-lt"/>
              <a:buAutoNum type="romanUcPeriod" startAt="10"/>
            </a:pPr>
            <a:r>
              <a:rPr lang="es-ES" sz="1600" b="0" i="0" u="none" strike="noStrike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Tener el trabajador más de tres faltas de asistencia en un período de treinta días, sin permiso del patrón o sin causa justificada </a:t>
            </a:r>
          </a:p>
          <a:p>
            <a:pPr marL="400050" indent="-400050" algn="l">
              <a:lnSpc>
                <a:spcPct val="150000"/>
              </a:lnSpc>
              <a:buFont typeface="+mj-lt"/>
              <a:buAutoNum type="romanUcPeriod" startAt="10"/>
            </a:pPr>
            <a:r>
              <a:rPr lang="es-ES" sz="1600" b="0" i="0" u="none" strike="noStrike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Desobedecer el trabajador al patrón o a sus representantes, sin causa justificada, siempre que se trate del trabajo contratado</a:t>
            </a:r>
          </a:p>
          <a:p>
            <a:pPr marL="400050" indent="-400050" algn="l">
              <a:lnSpc>
                <a:spcPct val="150000"/>
              </a:lnSpc>
              <a:buFont typeface="+mj-lt"/>
              <a:buAutoNum type="romanUcPeriod" startAt="10"/>
            </a:pP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Negarse el trabajador a adoptar las medidas preventivas o a seguir los procedimientos </a:t>
            </a:r>
            <a:r>
              <a:rPr lang="es-MX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indicados para evitar accidentes o enfermedades</a:t>
            </a:r>
          </a:p>
          <a:p>
            <a:pPr marL="400050" indent="-400050" algn="l">
              <a:lnSpc>
                <a:spcPct val="150000"/>
              </a:lnSpc>
              <a:buFont typeface="+mj-lt"/>
              <a:buAutoNum type="romanUcPeriod" startAt="10"/>
            </a:pP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Concurrir el trabajador a sus labores en estado de embriaguez o bajo la influencia de algún </a:t>
            </a:r>
            <a:r>
              <a:rPr lang="es-MX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narcótico o droga enervante</a:t>
            </a:r>
          </a:p>
          <a:p>
            <a:pPr marL="400050" indent="-400050" algn="l">
              <a:lnSpc>
                <a:spcPct val="150000"/>
              </a:lnSpc>
              <a:buFont typeface="+mj-lt"/>
              <a:buAutoNum type="romanUcPeriod" startAt="10"/>
            </a:pP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La sentencia ejecutoriada que imponga al trabajador una pena de prisión</a:t>
            </a:r>
            <a:endParaRPr lang="es-MX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  <a:p>
            <a:pPr marL="400050" indent="-400050" algn="l">
              <a:lnSpc>
                <a:spcPct val="150000"/>
              </a:lnSpc>
              <a:buFont typeface="+mj-lt"/>
              <a:buAutoNum type="romanUcPeriod" startAt="10"/>
            </a:pPr>
            <a:r>
              <a:rPr lang="es-ES" sz="1600" b="0" i="0" u="none" strike="noStrike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Las análogas a las establecidas en las fracciones anteriores, de igual manera graves y de consecuencias semejantes en lo que al trabajo se refiere</a:t>
            </a:r>
            <a:endParaRPr lang="es-ES" sz="16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Dosis"/>
            </a:endParaRPr>
          </a:p>
          <a:p>
            <a:pPr algn="l">
              <a:lnSpc>
                <a:spcPct val="150000"/>
              </a:lnSpc>
            </a:pPr>
            <a:r>
              <a:rPr lang="es-ES" sz="1600" dirty="0">
                <a:latin typeface="Arial" panose="020B0604020202020204" pitchFamily="34" charset="0"/>
              </a:rPr>
              <a:t> </a:t>
            </a:r>
            <a:endParaRPr lang="es-ES" sz="1600" dirty="0">
              <a:solidFill>
                <a:srgbClr val="404040"/>
              </a:solidFill>
              <a:effectLst/>
              <a:latin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endParaRPr lang="es-ES" sz="1600" b="0" i="0" dirty="0">
              <a:solidFill>
                <a:srgbClr val="404040"/>
              </a:solidFill>
              <a:effectLst/>
              <a:latin typeface="Dosis"/>
            </a:endParaRPr>
          </a:p>
          <a:p>
            <a:pPr marL="400050" indent="-400050">
              <a:buFontTx/>
              <a:buAutoNum type="romanUcPeriod"/>
            </a:pPr>
            <a:endParaRPr lang="es-ES" sz="1600" b="0" i="0" dirty="0">
              <a:solidFill>
                <a:srgbClr val="404040"/>
              </a:solidFill>
              <a:effectLst/>
              <a:latin typeface="Dosis"/>
            </a:endParaRPr>
          </a:p>
          <a:p>
            <a:pPr marL="400050" indent="-400050">
              <a:buFontTx/>
              <a:buAutoNum type="romanUcPeriod"/>
            </a:pPr>
            <a:endParaRPr lang="es-ES" sz="1600" b="0" i="0" dirty="0">
              <a:solidFill>
                <a:srgbClr val="404040"/>
              </a:solidFill>
              <a:effectLst/>
              <a:latin typeface="Dosis"/>
            </a:endParaRPr>
          </a:p>
          <a:p>
            <a:pPr marL="400050" indent="-400050">
              <a:buFontTx/>
              <a:buAutoNum type="romanUcPeriod"/>
            </a:pP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indent="-400050">
              <a:buFontTx/>
              <a:buAutoNum type="romanUcPeriod"/>
            </a:pP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indent="-400050">
              <a:buFontTx/>
              <a:buAutoNum type="romanUcPeriod"/>
            </a:pPr>
            <a:endParaRPr lang="es-E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indent="-400050">
              <a:buFontTx/>
              <a:buAutoNum type="romanUcPeriod"/>
            </a:pPr>
            <a:endParaRPr lang="es-E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160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0" name="Picture 2" descr="sfondosott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4" y="6"/>
            <a:ext cx="12190354" cy="148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E5AAA9D-4187-4B74-A51F-5AB37F501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A503-D8B1-47F9-A32D-EF83212BB4B1}" type="slidenum">
              <a:rPr lang="es-MX" smtClean="0"/>
              <a:t>44</a:t>
            </a:fld>
            <a:endParaRPr lang="es-MX" dirty="0"/>
          </a:p>
        </p:txBody>
      </p:sp>
      <p:pic>
        <p:nvPicPr>
          <p:cNvPr id="8" name="Picture 3" descr="Logo">
            <a:extLst>
              <a:ext uri="{FF2B5EF4-FFF2-40B4-BE49-F238E27FC236}">
                <a16:creationId xmlns:a16="http://schemas.microsoft.com/office/drawing/2014/main" id="{90419C02-5014-431E-9B3F-820F1A994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9851662" y="-42571"/>
            <a:ext cx="2169326" cy="125592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DE236FF3-BB92-44C2-A436-586127E0B5FC}"/>
              </a:ext>
            </a:extLst>
          </p:cNvPr>
          <p:cNvSpPr txBox="1">
            <a:spLocks/>
          </p:cNvSpPr>
          <p:nvPr/>
        </p:nvSpPr>
        <p:spPr>
          <a:xfrm>
            <a:off x="1275728" y="-262027"/>
            <a:ext cx="9422752" cy="38556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>
                <a:solidFill>
                  <a:srgbClr val="002060"/>
                </a:solidFill>
                <a:latin typeface="Arial Nova" panose="020B0504020202020204" pitchFamily="34" charset="0"/>
              </a:rPr>
              <a:t>¡GRACIAS!</a:t>
            </a:r>
          </a:p>
        </p:txBody>
      </p:sp>
      <p:pic>
        <p:nvPicPr>
          <p:cNvPr id="20482" name="Picture 2" descr="De Leyes, Reglamentos, Decretos y reglas de carácter general para fines  fiscales - Soy Conta">
            <a:extLst>
              <a:ext uri="{FF2B5EF4-FFF2-40B4-BE49-F238E27FC236}">
                <a16:creationId xmlns:a16="http://schemas.microsoft.com/office/drawing/2014/main" id="{31066DCE-97A6-40EB-8D64-F6448D84D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984" y="3948144"/>
            <a:ext cx="6764240" cy="248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551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0" name="Picture 2" descr="sfondosott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46" y="-42571"/>
            <a:ext cx="12190354" cy="148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E5AAA9D-4187-4B74-A51F-5AB37F501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A503-D8B1-47F9-A32D-EF83212BB4B1}" type="slidenum">
              <a:rPr lang="es-MX" smtClean="0"/>
              <a:t>5</a:t>
            </a:fld>
            <a:endParaRPr lang="es-MX" dirty="0"/>
          </a:p>
        </p:txBody>
      </p:sp>
      <p:pic>
        <p:nvPicPr>
          <p:cNvPr id="8" name="Picture 3" descr="Logo">
            <a:extLst>
              <a:ext uri="{FF2B5EF4-FFF2-40B4-BE49-F238E27FC236}">
                <a16:creationId xmlns:a16="http://schemas.microsoft.com/office/drawing/2014/main" id="{90419C02-5014-431E-9B3F-820F1A994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9851662" y="-42571"/>
            <a:ext cx="2169326" cy="125592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0F5AFCB-7415-4BB2-AC1C-FC8FA377C706}"/>
              </a:ext>
            </a:extLst>
          </p:cNvPr>
          <p:cNvSpPr txBox="1"/>
          <p:nvPr/>
        </p:nvSpPr>
        <p:spPr>
          <a:xfrm>
            <a:off x="971543" y="1605436"/>
            <a:ext cx="818601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Jornada diurna: 48 hrs  (6:00 - 20:00 hrs) </a:t>
            </a:r>
            <a:endParaRPr lang="es-ES" sz="2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MX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Jornada nocturna: 42 hrs  (20:00 - 6:00 hrs)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MX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Jornada mixta: 45 hrs</a:t>
            </a:r>
          </a:p>
          <a:p>
            <a:r>
              <a:rPr lang="es-MX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	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10571A7F-B8EC-448B-BF9F-273855F2AF24}"/>
              </a:ext>
            </a:extLst>
          </p:cNvPr>
          <p:cNvSpPr txBox="1">
            <a:spLocks/>
          </p:cNvSpPr>
          <p:nvPr/>
        </p:nvSpPr>
        <p:spPr>
          <a:xfrm>
            <a:off x="237647" y="397413"/>
            <a:ext cx="8171617" cy="8165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dirty="0">
                <a:solidFill>
                  <a:srgbClr val="002060"/>
                </a:solidFill>
                <a:latin typeface="Arial Nova" panose="020B0504020202020204" pitchFamily="34" charset="0"/>
              </a:rPr>
              <a:t>Capítulo II.- Jornadas de trabajo</a:t>
            </a:r>
          </a:p>
        </p:txBody>
      </p:sp>
      <p:pic>
        <p:nvPicPr>
          <p:cNvPr id="2050" name="Picture 2" descr="Registro de Jornada, ¿cumple tu empresa la nueva ley? - Fixner">
            <a:extLst>
              <a:ext uri="{FF2B5EF4-FFF2-40B4-BE49-F238E27FC236}">
                <a16:creationId xmlns:a16="http://schemas.microsoft.com/office/drawing/2014/main" id="{0AA51C72-94C8-408F-B3F9-016E6E9DC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484" y="1377048"/>
            <a:ext cx="3274450" cy="238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POR QUÉ CAMBIAR A UN RELOJ CHECADOR DIGITAL PARA TU EMPRESA? – Accesos y  Controles">
            <a:extLst>
              <a:ext uri="{FF2B5EF4-FFF2-40B4-BE49-F238E27FC236}">
                <a16:creationId xmlns:a16="http://schemas.microsoft.com/office/drawing/2014/main" id="{E9C40BF0-79B1-4E0D-9F7D-0BDADA072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881" y="4561172"/>
            <a:ext cx="2946962" cy="197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41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0" name="Picture 2" descr="sfondosott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90354" cy="148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 descr="Logo">
            <a:extLst>
              <a:ext uri="{FF2B5EF4-FFF2-40B4-BE49-F238E27FC236}">
                <a16:creationId xmlns:a16="http://schemas.microsoft.com/office/drawing/2014/main" id="{90419C02-5014-431E-9B3F-820F1A994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9851662" y="-42571"/>
            <a:ext cx="2169326" cy="125592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7AAB320-D17C-4D31-8F50-8C4C562FC047}"/>
              </a:ext>
            </a:extLst>
          </p:cNvPr>
          <p:cNvSpPr txBox="1"/>
          <p:nvPr/>
        </p:nvSpPr>
        <p:spPr>
          <a:xfrm>
            <a:off x="777889" y="1255925"/>
            <a:ext cx="10231903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s-ES" b="0" i="0" dirty="0">
              <a:solidFill>
                <a:srgbClr val="404040"/>
              </a:solidFill>
              <a:effectLst/>
              <a:latin typeface="Dosis"/>
            </a:endParaRPr>
          </a:p>
          <a:p>
            <a:pPr algn="just"/>
            <a:r>
              <a:rPr lang="es-E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aquel que se prolonga más allá de la duración de la jornada de labores, debe ser previamente autorizado y solicitado por el jefe directo.</a:t>
            </a:r>
          </a:p>
          <a:p>
            <a:pPr algn="just"/>
            <a:endParaRPr lang="es-ES" dirty="0">
              <a:latin typeface="Dosis"/>
            </a:endParaRPr>
          </a:p>
          <a:p>
            <a:pPr algn="just"/>
            <a:endParaRPr lang="es-ES" b="1" dirty="0">
              <a:latin typeface="Dosis"/>
            </a:endParaRPr>
          </a:p>
          <a:p>
            <a:pPr algn="ctr"/>
            <a:r>
              <a:rPr lang="es-ES" sz="3200" b="1" dirty="0">
                <a:latin typeface="Dosis"/>
              </a:rPr>
              <a:t>PAGO DE HORAS EXTRAS </a:t>
            </a:r>
            <a:endParaRPr lang="es-ES" sz="2400" b="1" dirty="0">
              <a:latin typeface="Dosi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10571A7F-B8EC-448B-BF9F-273855F2AF24}"/>
              </a:ext>
            </a:extLst>
          </p:cNvPr>
          <p:cNvSpPr txBox="1">
            <a:spLocks/>
          </p:cNvSpPr>
          <p:nvPr/>
        </p:nvSpPr>
        <p:spPr>
          <a:xfrm>
            <a:off x="430594" y="333895"/>
            <a:ext cx="8171617" cy="8165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dirty="0">
                <a:solidFill>
                  <a:srgbClr val="002060"/>
                </a:solidFill>
                <a:latin typeface="Arial Nova" panose="020B0504020202020204" pitchFamily="34" charset="0"/>
              </a:rPr>
              <a:t>Capítulo II.- Tiempo extraordinario</a:t>
            </a:r>
          </a:p>
        </p:txBody>
      </p:sp>
      <p:pic>
        <p:nvPicPr>
          <p:cNvPr id="3074" name="Picture 2" descr="cálculo de las horas extras">
            <a:extLst>
              <a:ext uri="{FF2B5EF4-FFF2-40B4-BE49-F238E27FC236}">
                <a16:creationId xmlns:a16="http://schemas.microsoft.com/office/drawing/2014/main" id="{3D36E37D-4208-48D7-ADD2-AAA6485E0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A8CCC2"/>
              </a:clrFrom>
              <a:clrTo>
                <a:srgbClr val="A8CCC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830" y="3805785"/>
            <a:ext cx="4262339" cy="243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72FC96E9-C50A-434D-97E2-7B523AB60B62}"/>
              </a:ext>
            </a:extLst>
          </p:cNvPr>
          <p:cNvSpPr/>
          <p:nvPr/>
        </p:nvSpPr>
        <p:spPr>
          <a:xfrm>
            <a:off x="709819" y="3993839"/>
            <a:ext cx="278114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Horas Dobles $ 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E5C8455-8A70-4F52-BA51-BB57C807B23B}"/>
              </a:ext>
            </a:extLst>
          </p:cNvPr>
          <p:cNvSpPr/>
          <p:nvPr/>
        </p:nvSpPr>
        <p:spPr>
          <a:xfrm>
            <a:off x="685736" y="5178545"/>
            <a:ext cx="263065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Horas Triples $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AFB09DA5-D6D2-4185-9977-DFC68EE27C00}"/>
              </a:ext>
            </a:extLst>
          </p:cNvPr>
          <p:cNvSpPr/>
          <p:nvPr/>
        </p:nvSpPr>
        <p:spPr>
          <a:xfrm>
            <a:off x="8869269" y="4024561"/>
            <a:ext cx="234185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 hrs a la semana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AFC91B12-F420-459E-B033-982D4F72A0CB}"/>
              </a:ext>
            </a:extLst>
          </p:cNvPr>
          <p:cNvSpPr/>
          <p:nvPr/>
        </p:nvSpPr>
        <p:spPr>
          <a:xfrm>
            <a:off x="8701034" y="5211294"/>
            <a:ext cx="2921532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Mayor de 9 hrs a la semana</a:t>
            </a:r>
            <a:endParaRPr lang="es-E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AA6A3291-6825-46C0-BF49-3F6D9C78B59F}"/>
              </a:ext>
            </a:extLst>
          </p:cNvPr>
          <p:cNvSpPr/>
          <p:nvPr/>
        </p:nvSpPr>
        <p:spPr>
          <a:xfrm>
            <a:off x="3420690" y="4211313"/>
            <a:ext cx="669614" cy="226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2C2FEC84-9F6D-415C-8B0E-237B49AFF702}"/>
              </a:ext>
            </a:extLst>
          </p:cNvPr>
          <p:cNvSpPr/>
          <p:nvPr/>
        </p:nvSpPr>
        <p:spPr>
          <a:xfrm>
            <a:off x="3420690" y="5400753"/>
            <a:ext cx="669613" cy="226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A7E6C201-6A83-4D8A-BBE8-5655C84432D9}"/>
              </a:ext>
            </a:extLst>
          </p:cNvPr>
          <p:cNvSpPr/>
          <p:nvPr/>
        </p:nvSpPr>
        <p:spPr>
          <a:xfrm rot="10800000">
            <a:off x="7922816" y="4167444"/>
            <a:ext cx="669614" cy="226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EE62503F-191A-4171-B8FE-AAD4C57BD713}"/>
              </a:ext>
            </a:extLst>
          </p:cNvPr>
          <p:cNvSpPr/>
          <p:nvPr/>
        </p:nvSpPr>
        <p:spPr>
          <a:xfrm rot="10800000">
            <a:off x="7961539" y="5357912"/>
            <a:ext cx="669614" cy="226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79523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0" name="Picture 2" descr="sfondosott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90354" cy="148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 descr="Logo">
            <a:extLst>
              <a:ext uri="{FF2B5EF4-FFF2-40B4-BE49-F238E27FC236}">
                <a16:creationId xmlns:a16="http://schemas.microsoft.com/office/drawing/2014/main" id="{90419C02-5014-431E-9B3F-820F1A994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9851662" y="-42571"/>
            <a:ext cx="2169326" cy="125592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7AAB320-D17C-4D31-8F50-8C4C562FC047}"/>
              </a:ext>
            </a:extLst>
          </p:cNvPr>
          <p:cNvSpPr txBox="1"/>
          <p:nvPr/>
        </p:nvSpPr>
        <p:spPr>
          <a:xfrm>
            <a:off x="962113" y="711961"/>
            <a:ext cx="2534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002060"/>
                </a:solidFill>
                <a:latin typeface="Arial Nova" panose="020B0504020202020204" pitchFamily="34" charset="0"/>
                <a:ea typeface="+mj-ea"/>
                <a:cs typeface="+mj-cs"/>
              </a:rPr>
              <a:t>Cálculo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2FC96E9-C50A-434D-97E2-7B523AB60B62}"/>
              </a:ext>
            </a:extLst>
          </p:cNvPr>
          <p:cNvSpPr/>
          <p:nvPr/>
        </p:nvSpPr>
        <p:spPr>
          <a:xfrm>
            <a:off x="342810" y="3493492"/>
            <a:ext cx="332014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Salario Diario $120.00 </a:t>
            </a:r>
          </a:p>
        </p:txBody>
      </p:sp>
      <p:pic>
        <p:nvPicPr>
          <p:cNvPr id="2050" name="Picture 2" descr="Empleado - Iconos gratis de gestos">
            <a:extLst>
              <a:ext uri="{FF2B5EF4-FFF2-40B4-BE49-F238E27FC236}">
                <a16:creationId xmlns:a16="http://schemas.microsoft.com/office/drawing/2014/main" id="{E65F1E00-BE90-4328-887E-CA85D1C2C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61" y="1949039"/>
            <a:ext cx="1476462" cy="147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7703AC22-6563-4763-A1AB-D814C61295B1}"/>
              </a:ext>
            </a:extLst>
          </p:cNvPr>
          <p:cNvSpPr/>
          <p:nvPr/>
        </p:nvSpPr>
        <p:spPr>
          <a:xfrm>
            <a:off x="341044" y="3946886"/>
            <a:ext cx="316464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Jornada laboral: 8 hrs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6FCB9971-16D4-4FB6-BB7A-3B286317B2D0}"/>
              </a:ext>
            </a:extLst>
          </p:cNvPr>
          <p:cNvSpPr/>
          <p:nvPr/>
        </p:nvSpPr>
        <p:spPr>
          <a:xfrm>
            <a:off x="391663" y="4429267"/>
            <a:ext cx="305827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0" cap="none" spc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Tiempo extra: 11 hrs </a:t>
            </a: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4C2E1586-BBA1-4541-BF6C-96A3E27BD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539445"/>
              </p:ext>
            </p:extLst>
          </p:nvPr>
        </p:nvGraphicFramePr>
        <p:xfrm>
          <a:off x="4150086" y="2730026"/>
          <a:ext cx="2682577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2577">
                  <a:extLst>
                    <a:ext uri="{9D8B030D-6E8A-4147-A177-3AD203B41FA5}">
                      <a16:colId xmlns:a16="http://schemas.microsoft.com/office/drawing/2014/main" val="27393214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400" b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COSTO HORA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38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S.D. / TOTAL DE TIEMPO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2902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$120.00/8 = $15.00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69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800" b="1" kern="1200" cap="none" spc="0" dirty="0">
                          <a:ln w="0"/>
                          <a:solidFill>
                            <a:srgbClr val="00B05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$15.00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1716436"/>
                  </a:ext>
                </a:extLst>
              </a:tr>
            </a:tbl>
          </a:graphicData>
        </a:graphic>
      </p:graphicFrame>
      <p:graphicFrame>
        <p:nvGraphicFramePr>
          <p:cNvPr id="22" name="Tabla 4">
            <a:extLst>
              <a:ext uri="{FF2B5EF4-FFF2-40B4-BE49-F238E27FC236}">
                <a16:creationId xmlns:a16="http://schemas.microsoft.com/office/drawing/2014/main" id="{AC7B1956-D11A-40EC-9BA2-852D957B74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333919"/>
              </p:ext>
            </p:extLst>
          </p:nvPr>
        </p:nvGraphicFramePr>
        <p:xfrm>
          <a:off x="7625919" y="1358292"/>
          <a:ext cx="3494911" cy="250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4911">
                  <a:extLst>
                    <a:ext uri="{9D8B030D-6E8A-4147-A177-3AD203B41FA5}">
                      <a16:colId xmlns:a16="http://schemas.microsoft.com/office/drawing/2014/main" val="27393214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400" b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COSTO HORA DOBLE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38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COSTO HORA X 2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2902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$15.00 X 2 = $30.00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69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cap="none" spc="0" dirty="0">
                          <a:ln w="0"/>
                          <a:solidFill>
                            <a:srgbClr val="00B05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$30.00</a:t>
                      </a:r>
                    </a:p>
                    <a:p>
                      <a:endParaRPr lang="es-MX" b="1" cap="none" spc="0" dirty="0">
                        <a:ln w="0"/>
                        <a:solidFill>
                          <a:srgbClr val="FF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  <a:p>
                      <a:pPr marL="0" algn="l" defTabSz="914400" rtl="0" eaLnBrk="1" latinLnBrk="0" hangingPunct="1"/>
                      <a:r>
                        <a:rPr lang="es-MX" b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$30.00 X 9= </a:t>
                      </a:r>
                      <a:r>
                        <a:rPr lang="es-MX" sz="2600" b="1" kern="1200" cap="none" spc="0" dirty="0">
                          <a:ln w="0"/>
                          <a:solidFill>
                            <a:srgbClr val="00B05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$270.00</a:t>
                      </a:r>
                    </a:p>
                    <a:p>
                      <a:endParaRPr lang="es-MX" b="1" cap="none" spc="0" dirty="0">
                        <a:ln w="0"/>
                        <a:solidFill>
                          <a:srgbClr val="FF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1716436"/>
                  </a:ext>
                </a:extLst>
              </a:tr>
            </a:tbl>
          </a:graphicData>
        </a:graphic>
      </p:graphicFrame>
      <p:graphicFrame>
        <p:nvGraphicFramePr>
          <p:cNvPr id="29" name="Tabla 4">
            <a:extLst>
              <a:ext uri="{FF2B5EF4-FFF2-40B4-BE49-F238E27FC236}">
                <a16:creationId xmlns:a16="http://schemas.microsoft.com/office/drawing/2014/main" id="{CCDF60E5-1822-4E30-8964-6F2E1811CC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841659"/>
              </p:ext>
            </p:extLst>
          </p:nvPr>
        </p:nvGraphicFramePr>
        <p:xfrm>
          <a:off x="7625918" y="4077970"/>
          <a:ext cx="3494911" cy="250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4911">
                  <a:extLst>
                    <a:ext uri="{9D8B030D-6E8A-4147-A177-3AD203B41FA5}">
                      <a16:colId xmlns:a16="http://schemas.microsoft.com/office/drawing/2014/main" val="27393214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400" b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COSTO HORA TRIPLE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38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COSTO HORA X 3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2902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$15.00 X 3 = $45.00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69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cap="none" spc="0" dirty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$45.00</a:t>
                      </a:r>
                    </a:p>
                    <a:p>
                      <a:endParaRPr lang="es-MX" b="1" cap="none" spc="0" dirty="0">
                        <a:ln w="0"/>
                        <a:solidFill>
                          <a:srgbClr val="FF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  <a:p>
                      <a:pPr marL="0" algn="l" defTabSz="914400" rtl="0" eaLnBrk="1" latinLnBrk="0" hangingPunct="1"/>
                      <a:r>
                        <a:rPr lang="es-MX" b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$45.00 X 2= </a:t>
                      </a:r>
                      <a:r>
                        <a:rPr lang="es-MX" sz="2600" b="1" kern="1200" cap="none" spc="0" dirty="0">
                          <a:ln w="0"/>
                          <a:solidFill>
                            <a:srgbClr val="00B05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$90.00</a:t>
                      </a:r>
                    </a:p>
                    <a:p>
                      <a:endParaRPr lang="es-MX" b="1" cap="none" spc="0" dirty="0">
                        <a:ln w="0"/>
                        <a:solidFill>
                          <a:srgbClr val="FF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1716436"/>
                  </a:ext>
                </a:extLst>
              </a:tr>
            </a:tbl>
          </a:graphicData>
        </a:graphic>
      </p:graphicFrame>
      <p:sp>
        <p:nvSpPr>
          <p:cNvPr id="30" name="Rectángulo 29">
            <a:extLst>
              <a:ext uri="{FF2B5EF4-FFF2-40B4-BE49-F238E27FC236}">
                <a16:creationId xmlns:a16="http://schemas.microsoft.com/office/drawing/2014/main" id="{92F2DFF1-CA8A-4315-92AB-5A36826284E2}"/>
              </a:ext>
            </a:extLst>
          </p:cNvPr>
          <p:cNvSpPr/>
          <p:nvPr/>
        </p:nvSpPr>
        <p:spPr>
          <a:xfrm>
            <a:off x="1912472" y="5576907"/>
            <a:ext cx="4087722" cy="80021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TOTAL DE PAGO POR TIEMPO EXTRA: </a:t>
            </a:r>
          </a:p>
          <a:p>
            <a:pPr algn="ctr"/>
            <a:r>
              <a:rPr lang="es-ES" sz="2600" b="1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$360.00 </a:t>
            </a:r>
          </a:p>
        </p:txBody>
      </p:sp>
    </p:spTree>
    <p:extLst>
      <p:ext uri="{BB962C8B-B14F-4D97-AF65-F5344CB8AC3E}">
        <p14:creationId xmlns:p14="http://schemas.microsoft.com/office/powerpoint/2010/main" val="3042570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0" name="Picture 2" descr="sfondosott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90354" cy="148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E5AAA9D-4187-4B74-A51F-5AB37F501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A503-D8B1-47F9-A32D-EF83212BB4B1}" type="slidenum">
              <a:rPr lang="es-MX" smtClean="0"/>
              <a:t>8</a:t>
            </a:fld>
            <a:endParaRPr lang="es-MX" dirty="0"/>
          </a:p>
        </p:txBody>
      </p:sp>
      <p:pic>
        <p:nvPicPr>
          <p:cNvPr id="8" name="Picture 3" descr="Logo">
            <a:extLst>
              <a:ext uri="{FF2B5EF4-FFF2-40B4-BE49-F238E27FC236}">
                <a16:creationId xmlns:a16="http://schemas.microsoft.com/office/drawing/2014/main" id="{90419C02-5014-431E-9B3F-820F1A994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9851662" y="-42571"/>
            <a:ext cx="2169326" cy="125592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7AAB320-D17C-4D31-8F50-8C4C562FC047}"/>
              </a:ext>
            </a:extLst>
          </p:cNvPr>
          <p:cNvSpPr txBox="1"/>
          <p:nvPr/>
        </p:nvSpPr>
        <p:spPr>
          <a:xfrm>
            <a:off x="3633825" y="1914776"/>
            <a:ext cx="8114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b="0" i="0" u="none" strike="noStrike" baseline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 cada 6 días de trabajo disfrutará 1 día de descanso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10571A7F-B8EC-448B-BF9F-273855F2AF24}"/>
              </a:ext>
            </a:extLst>
          </p:cNvPr>
          <p:cNvSpPr txBox="1">
            <a:spLocks/>
          </p:cNvSpPr>
          <p:nvPr/>
        </p:nvSpPr>
        <p:spPr>
          <a:xfrm>
            <a:off x="-116143" y="177130"/>
            <a:ext cx="8171617" cy="8165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dirty="0">
                <a:solidFill>
                  <a:srgbClr val="002060"/>
                </a:solidFill>
                <a:latin typeface="Arial Nova" panose="020B0504020202020204" pitchFamily="34" charset="0"/>
              </a:rPr>
              <a:t>Capítulo II.- Días de Descanso</a:t>
            </a:r>
          </a:p>
        </p:txBody>
      </p:sp>
      <p:pic>
        <p:nvPicPr>
          <p:cNvPr id="4098" name="Picture 2" descr="Estos son tus derechos laborales">
            <a:extLst>
              <a:ext uri="{FF2B5EF4-FFF2-40B4-BE49-F238E27FC236}">
                <a16:creationId xmlns:a16="http://schemas.microsoft.com/office/drawing/2014/main" id="{8C1C461C-9EF8-491A-9C79-42BD80DDE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9456" y="4104396"/>
            <a:ext cx="1785236" cy="178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BFF070D4-24AF-44DD-91F7-8A39324C1C59}"/>
              </a:ext>
            </a:extLst>
          </p:cNvPr>
          <p:cNvSpPr txBox="1"/>
          <p:nvPr/>
        </p:nvSpPr>
        <p:spPr>
          <a:xfrm>
            <a:off x="560255" y="3254996"/>
            <a:ext cx="859083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prestan servicios en su día de descanso tendrán derecho a un salario doble.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dirty="0">
              <a:latin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800" b="0" i="0" u="none" strike="noStrike" baseline="0" dirty="0">
              <a:latin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800" b="0" i="0" u="none" strike="noStrike" baseline="0" dirty="0">
              <a:latin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800" b="0" i="0" u="none" strike="noStrike" baseline="0" dirty="0">
              <a:latin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800" b="0" i="0" u="none" strike="noStrike" baseline="0" dirty="0">
              <a:latin typeface="Arial" panose="020B0604020202020204" pitchFamily="34" charset="0"/>
            </a:endParaRPr>
          </a:p>
          <a:p>
            <a:pPr algn="l"/>
            <a:endParaRPr lang="es-ES" sz="1800" b="0" i="0" u="none" strike="noStrike" baseline="0" dirty="0">
              <a:latin typeface="Arial" panose="020B0604020202020204" pitchFamily="34" charset="0"/>
            </a:endParaRPr>
          </a:p>
          <a:p>
            <a:pPr marL="285750" lvl="3" indent="-28575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prestan servicio en día domingo tendrán derecho a una prima dominical (25%)</a:t>
            </a:r>
            <a:endParaRPr lang="es-MX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Normatividad">
            <a:extLst>
              <a:ext uri="{FF2B5EF4-FFF2-40B4-BE49-F238E27FC236}">
                <a16:creationId xmlns:a16="http://schemas.microsoft.com/office/drawing/2014/main" id="{5B3038C1-461B-4211-B998-CC33567F6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44" y="1241208"/>
            <a:ext cx="2619844" cy="182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Eliminar el efectivo como método de pago es un acto de discriminación? |  DPLNews">
            <a:extLst>
              <a:ext uri="{FF2B5EF4-FFF2-40B4-BE49-F238E27FC236}">
                <a16:creationId xmlns:a16="http://schemas.microsoft.com/office/drawing/2014/main" id="{90210C78-77DE-44E8-B4D3-C162FF4FB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524" y="4017608"/>
            <a:ext cx="1883595" cy="116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2792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0" name="Picture 2" descr="sfondosott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90354" cy="148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 descr="Logo">
            <a:extLst>
              <a:ext uri="{FF2B5EF4-FFF2-40B4-BE49-F238E27FC236}">
                <a16:creationId xmlns:a16="http://schemas.microsoft.com/office/drawing/2014/main" id="{90419C02-5014-431E-9B3F-820F1A994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9851662" y="-42571"/>
            <a:ext cx="2169326" cy="125592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7AAB320-D17C-4D31-8F50-8C4C562FC047}"/>
              </a:ext>
            </a:extLst>
          </p:cNvPr>
          <p:cNvSpPr txBox="1"/>
          <p:nvPr/>
        </p:nvSpPr>
        <p:spPr>
          <a:xfrm>
            <a:off x="962113" y="711961"/>
            <a:ext cx="2534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002060"/>
                </a:solidFill>
                <a:latin typeface="Arial Nova" panose="020B0504020202020204" pitchFamily="34" charset="0"/>
                <a:ea typeface="+mj-ea"/>
                <a:cs typeface="+mj-cs"/>
              </a:rPr>
              <a:t>Cálculo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2FC96E9-C50A-434D-97E2-7B523AB60B62}"/>
              </a:ext>
            </a:extLst>
          </p:cNvPr>
          <p:cNvSpPr/>
          <p:nvPr/>
        </p:nvSpPr>
        <p:spPr>
          <a:xfrm>
            <a:off x="496455" y="3254059"/>
            <a:ext cx="3057247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200" b="0" cap="none" spc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Salario Diario $120.00 </a:t>
            </a:r>
          </a:p>
        </p:txBody>
      </p:sp>
      <p:pic>
        <p:nvPicPr>
          <p:cNvPr id="2050" name="Picture 2" descr="Empleado - Iconos gratis de gestos">
            <a:extLst>
              <a:ext uri="{FF2B5EF4-FFF2-40B4-BE49-F238E27FC236}">
                <a16:creationId xmlns:a16="http://schemas.microsoft.com/office/drawing/2014/main" id="{E65F1E00-BE90-4328-887E-CA85D1C2C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061" y="1630955"/>
            <a:ext cx="1476462" cy="147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7703AC22-6563-4763-A1AB-D814C61295B1}"/>
              </a:ext>
            </a:extLst>
          </p:cNvPr>
          <p:cNvSpPr/>
          <p:nvPr/>
        </p:nvSpPr>
        <p:spPr>
          <a:xfrm>
            <a:off x="473242" y="3780563"/>
            <a:ext cx="3080460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2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Trabajo domingo: 8 hrs</a:t>
            </a: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4C2E1586-BBA1-4541-BF6C-96A3E27BD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775091"/>
              </p:ext>
            </p:extLst>
          </p:nvPr>
        </p:nvGraphicFramePr>
        <p:xfrm>
          <a:off x="717916" y="4730521"/>
          <a:ext cx="2682577" cy="159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2577">
                  <a:extLst>
                    <a:ext uri="{9D8B030D-6E8A-4147-A177-3AD203B41FA5}">
                      <a16:colId xmlns:a16="http://schemas.microsoft.com/office/drawing/2014/main" val="27393214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400" b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COSTO HORA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38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S.D. / TOTAL DE TIEMPO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2902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$120.00/8 = $15.00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69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MX" sz="2000" b="1" kern="1200" dirty="0">
                          <a:ln w="0"/>
                          <a:solidFill>
                            <a:srgbClr val="00B05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$15.00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1716436"/>
                  </a:ext>
                </a:extLst>
              </a:tr>
            </a:tbl>
          </a:graphicData>
        </a:graphic>
      </p:graphicFrame>
      <p:graphicFrame>
        <p:nvGraphicFramePr>
          <p:cNvPr id="22" name="Tabla 4">
            <a:extLst>
              <a:ext uri="{FF2B5EF4-FFF2-40B4-BE49-F238E27FC236}">
                <a16:creationId xmlns:a16="http://schemas.microsoft.com/office/drawing/2014/main" id="{AC7B1956-D11A-40EC-9BA2-852D957B74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914929"/>
              </p:ext>
            </p:extLst>
          </p:nvPr>
        </p:nvGraphicFramePr>
        <p:xfrm>
          <a:off x="4931252" y="1067383"/>
          <a:ext cx="3494911" cy="25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4911">
                  <a:extLst>
                    <a:ext uri="{9D8B030D-6E8A-4147-A177-3AD203B41FA5}">
                      <a16:colId xmlns:a16="http://schemas.microsoft.com/office/drawing/2014/main" val="27393214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400" b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DESCANSO LABORADO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38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COSTO HORA X 2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2902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$15.00 X 2 = $30.00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69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MX" sz="2000" b="1" kern="1200" dirty="0">
                          <a:ln w="0"/>
                          <a:solidFill>
                            <a:srgbClr val="00B05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$30.00</a:t>
                      </a:r>
                    </a:p>
                    <a:p>
                      <a:endParaRPr lang="es-MX" b="1" cap="none" spc="0" dirty="0">
                        <a:ln w="0"/>
                        <a:solidFill>
                          <a:srgbClr val="FF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  <a:p>
                      <a:pPr marL="0" algn="l" defTabSz="914400" rtl="0" eaLnBrk="1" latinLnBrk="0" hangingPunct="1"/>
                      <a:r>
                        <a:rPr lang="es-MX" b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$30.00 X 8= </a:t>
                      </a:r>
                      <a:r>
                        <a:rPr lang="es-MX" sz="2600" b="1" kern="1200" cap="none" spc="0" dirty="0">
                          <a:ln w="0"/>
                          <a:solidFill>
                            <a:srgbClr val="00B05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$240.00</a:t>
                      </a:r>
                    </a:p>
                    <a:p>
                      <a:endParaRPr lang="es-MX" b="1" cap="none" spc="0" dirty="0">
                        <a:ln w="0"/>
                        <a:solidFill>
                          <a:srgbClr val="FF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1716436"/>
                  </a:ext>
                </a:extLst>
              </a:tr>
            </a:tbl>
          </a:graphicData>
        </a:graphic>
      </p:graphicFrame>
      <p:graphicFrame>
        <p:nvGraphicFramePr>
          <p:cNvPr id="29" name="Tabla 4">
            <a:extLst>
              <a:ext uri="{FF2B5EF4-FFF2-40B4-BE49-F238E27FC236}">
                <a16:creationId xmlns:a16="http://schemas.microsoft.com/office/drawing/2014/main" id="{CCDF60E5-1822-4E30-8964-6F2E1811CC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255165"/>
              </p:ext>
            </p:extLst>
          </p:nvPr>
        </p:nvGraphicFramePr>
        <p:xfrm>
          <a:off x="4853540" y="4367741"/>
          <a:ext cx="3494911" cy="196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4911">
                  <a:extLst>
                    <a:ext uri="{9D8B030D-6E8A-4147-A177-3AD203B41FA5}">
                      <a16:colId xmlns:a16="http://schemas.microsoft.com/office/drawing/2014/main" val="27393214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400" b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PRIMA DOMINICAL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38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S.D. X 25%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2902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$120.00 X 0.25 = $30.00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69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MX" sz="2600" b="1" kern="1200" dirty="0">
                          <a:ln w="0"/>
                          <a:solidFill>
                            <a:srgbClr val="00B05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$30.00</a:t>
                      </a:r>
                    </a:p>
                    <a:p>
                      <a:endParaRPr lang="es-MX" b="1" cap="none" spc="0" dirty="0">
                        <a:ln w="0"/>
                        <a:solidFill>
                          <a:srgbClr val="FF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1716436"/>
                  </a:ext>
                </a:extLst>
              </a:tr>
            </a:tbl>
          </a:graphicData>
        </a:graphic>
      </p:graphicFrame>
      <p:sp>
        <p:nvSpPr>
          <p:cNvPr id="30" name="Rectángulo 29">
            <a:extLst>
              <a:ext uri="{FF2B5EF4-FFF2-40B4-BE49-F238E27FC236}">
                <a16:creationId xmlns:a16="http://schemas.microsoft.com/office/drawing/2014/main" id="{92F2DFF1-CA8A-4315-92AB-5A36826284E2}"/>
              </a:ext>
            </a:extLst>
          </p:cNvPr>
          <p:cNvSpPr/>
          <p:nvPr/>
        </p:nvSpPr>
        <p:spPr>
          <a:xfrm>
            <a:off x="8958209" y="3733579"/>
            <a:ext cx="270009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TOTAL DE PAGO POR </a:t>
            </a:r>
          </a:p>
          <a:p>
            <a:pPr algn="ctr"/>
            <a:r>
              <a:rPr lang="es-E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DESCANSO LABORADO</a:t>
            </a:r>
            <a:r>
              <a:rPr lang="es-E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</a:p>
          <a:p>
            <a:pPr algn="ctr"/>
            <a:r>
              <a:rPr lang="es-ES" sz="2600" b="1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$270.00 </a:t>
            </a:r>
          </a:p>
        </p:txBody>
      </p:sp>
      <p:pic>
        <p:nvPicPr>
          <p:cNvPr id="13" name="Picture 4" descr="Eliminar el efectivo como método de pago es un acto de discriminación? |  DPLNews">
            <a:extLst>
              <a:ext uri="{FF2B5EF4-FFF2-40B4-BE49-F238E27FC236}">
                <a16:creationId xmlns:a16="http://schemas.microsoft.com/office/drawing/2014/main" id="{6171E617-E796-4248-80AD-50479B1DB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835" y="1763248"/>
            <a:ext cx="2700098" cy="166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6370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14354</TotalTime>
  <Words>1956</Words>
  <Application>Microsoft Office PowerPoint</Application>
  <PresentationFormat>Panorámica</PresentationFormat>
  <Paragraphs>450</Paragraphs>
  <Slides>44</Slides>
  <Notes>44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55" baseType="lpstr">
      <vt:lpstr>Amasis MT Pro Black</vt:lpstr>
      <vt:lpstr>Arial</vt:lpstr>
      <vt:lpstr>Arial Narrow</vt:lpstr>
      <vt:lpstr>Arial Nova</vt:lpstr>
      <vt:lpstr>Calibri</vt:lpstr>
      <vt:lpstr>Calibri Light</vt:lpstr>
      <vt:lpstr>Dosis</vt:lpstr>
      <vt:lpstr>Helvetica</vt:lpstr>
      <vt:lpstr>Roboto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Irene Valencia Badillo</dc:creator>
  <cp:lastModifiedBy>Irene Valencia Badillo</cp:lastModifiedBy>
  <cp:revision>453</cp:revision>
  <dcterms:created xsi:type="dcterms:W3CDTF">2020-09-07T17:17:44Z</dcterms:created>
  <dcterms:modified xsi:type="dcterms:W3CDTF">2022-10-23T17:14:07Z</dcterms:modified>
</cp:coreProperties>
</file>